
<file path=[Content_Types].xml><?xml version="1.0" encoding="utf-8"?>
<Types xmlns="http://schemas.openxmlformats.org/package/2006/content-types">
  <Default Extension="mp3" ContentType="audio/unknown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tags/tag4.xml" ContentType="application/vnd.openxmlformats-officedocument.presentationml.tags+xml"/>
  <Override PartName="/ppt/notesSlides/notesSlide4.xml" ContentType="application/vnd.openxmlformats-officedocument.presentationml.notesSlide+xml"/>
  <Override PartName="/ppt/tags/tag5.xml" ContentType="application/vnd.openxmlformats-officedocument.presentationml.tags+xml"/>
  <Override PartName="/ppt/notesSlides/notesSlide5.xml" ContentType="application/vnd.openxmlformats-officedocument.presentationml.notesSlide+xml"/>
  <Override PartName="/ppt/tags/tag6.xml" ContentType="application/vnd.openxmlformats-officedocument.presentationml.tags+xml"/>
  <Override PartName="/ppt/notesSlides/notesSlide6.xml" ContentType="application/vnd.openxmlformats-officedocument.presentationml.notesSlide+xml"/>
  <Override PartName="/ppt/tags/tag7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1" r:id="rId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notesView">
  <p:normalViewPr>
    <p:restoredLeft sz="15662" autoAdjust="0"/>
    <p:restoredTop sz="94676" autoAdjust="0"/>
  </p:normalViewPr>
  <p:slideViewPr>
    <p:cSldViewPr>
      <p:cViewPr>
        <p:scale>
          <a:sx n="100" d="100"/>
          <a:sy n="100" d="100"/>
        </p:scale>
        <p:origin x="-72" y="1020"/>
      </p:cViewPr>
      <p:guideLst>
        <p:guide orient="horz" pos="240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0" d="100"/>
          <a:sy n="60" d="100"/>
        </p:scale>
        <p:origin x="-2148" y="-5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F04FA0-FD31-420D-A4F5-7AC1ED49126D}" type="datetimeFigureOut">
              <a:rPr lang="en-GB" smtClean="0"/>
              <a:t>2018-06-26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4D11E7-7C69-4A1B-B6FB-5C1E6B6877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8122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i="1" u="sng" dirty="0"/>
              <a:t>Slide 1</a:t>
            </a:r>
            <a:r>
              <a:rPr lang="en-GB" b="1" i="1" u="sng" dirty="0" smtClean="0"/>
              <a:t>:</a:t>
            </a:r>
            <a:endParaRPr lang="en-GB" dirty="0"/>
          </a:p>
          <a:p>
            <a:r>
              <a:rPr lang="en-GB" b="1" dirty="0"/>
              <a:t>UNIX</a:t>
            </a:r>
            <a:r>
              <a:rPr lang="en-GB" dirty="0"/>
              <a:t> </a:t>
            </a:r>
            <a:r>
              <a:rPr lang="en-GB" b="1" dirty="0"/>
              <a:t>File</a:t>
            </a:r>
            <a:r>
              <a:rPr lang="en-GB" dirty="0"/>
              <a:t>\and </a:t>
            </a:r>
            <a:r>
              <a:rPr lang="en-GB" b="1" dirty="0"/>
              <a:t>Directory</a:t>
            </a:r>
            <a:r>
              <a:rPr lang="en-GB" dirty="0"/>
              <a:t> </a:t>
            </a:r>
            <a:r>
              <a:rPr lang="en-GB" b="1" dirty="0" smtClean="0"/>
              <a:t>Structure</a:t>
            </a:r>
            <a:endParaRPr lang="en-GB" dirty="0"/>
          </a:p>
          <a:p>
            <a:r>
              <a:rPr lang="en-GB" dirty="0"/>
              <a:t>&lt;&gt; </a:t>
            </a:r>
          </a:p>
          <a:p>
            <a:r>
              <a:rPr lang="en-GB" b="1" dirty="0"/>
              <a:t>Files</a:t>
            </a:r>
            <a:r>
              <a:rPr lang="en-GB" dirty="0"/>
              <a:t> and </a:t>
            </a:r>
            <a:r>
              <a:rPr lang="en-GB" b="1" dirty="0"/>
              <a:t>Directories</a:t>
            </a:r>
            <a:r>
              <a:rPr lang="en-GB" dirty="0"/>
              <a:t> are arranged in a hierarchical fashion</a:t>
            </a:r>
            <a:r>
              <a:rPr lang="en-GB" dirty="0" smtClean="0"/>
              <a:t>.</a:t>
            </a:r>
            <a:endParaRPr lang="en-GB" dirty="0"/>
          </a:p>
          <a:p>
            <a:r>
              <a:rPr lang="en-GB" dirty="0"/>
              <a:t>A </a:t>
            </a:r>
            <a:r>
              <a:rPr lang="en-GB" b="1" dirty="0"/>
              <a:t>Tree Structure</a:t>
            </a:r>
            <a:r>
              <a:rPr lang="en-GB" dirty="0"/>
              <a:t>, the top of which is referred to as the r</a:t>
            </a:r>
            <a:r>
              <a:rPr lang="en-GB" b="1" dirty="0"/>
              <a:t>oot</a:t>
            </a:r>
            <a:r>
              <a:rPr lang="en-GB" dirty="0" smtClean="0"/>
              <a:t>.</a:t>
            </a:r>
            <a:endParaRPr lang="en-GB" dirty="0"/>
          </a:p>
          <a:p>
            <a:r>
              <a:rPr lang="en-GB" dirty="0"/>
              <a:t>&lt;&gt; </a:t>
            </a:r>
          </a:p>
          <a:p>
            <a:r>
              <a:rPr lang="en-GB" dirty="0"/>
              <a:t>A </a:t>
            </a:r>
            <a:r>
              <a:rPr lang="en-GB" b="1" dirty="0"/>
              <a:t>Forward Slash</a:t>
            </a:r>
            <a:r>
              <a:rPr lang="en-GB" dirty="0"/>
              <a:t> “</a:t>
            </a:r>
            <a:r>
              <a:rPr lang="en-GB" b="1" dirty="0"/>
              <a:t>/</a:t>
            </a:r>
            <a:r>
              <a:rPr lang="en-GB" dirty="0"/>
              <a:t>” is used to represent the root directory</a:t>
            </a:r>
            <a:r>
              <a:rPr lang="en-GB" dirty="0" smtClean="0"/>
              <a:t>.</a:t>
            </a:r>
            <a:endParaRPr lang="en-GB" dirty="0"/>
          </a:p>
          <a:p>
            <a:r>
              <a:rPr lang="en-GB" dirty="0"/>
              <a:t>&lt;&gt; </a:t>
            </a:r>
          </a:p>
          <a:p>
            <a:r>
              <a:rPr lang="en-GB" dirty="0"/>
              <a:t>Directly under the </a:t>
            </a:r>
            <a:r>
              <a:rPr lang="en-GB" b="1" dirty="0"/>
              <a:t>root</a:t>
            </a:r>
            <a:r>
              <a:rPr lang="en-GB" dirty="0"/>
              <a:t> directory are a number of directories, most dedicated to system files that need not concern us here</a:t>
            </a:r>
            <a:r>
              <a:rPr lang="en-GB" dirty="0" smtClean="0"/>
              <a:t>.</a:t>
            </a:r>
            <a:endParaRPr lang="en-GB" dirty="0"/>
          </a:p>
          <a:p>
            <a:r>
              <a:rPr lang="en-GB" dirty="0"/>
              <a:t>&lt;&gt; </a:t>
            </a:r>
          </a:p>
          <a:p>
            <a:r>
              <a:rPr lang="en-GB" dirty="0"/>
              <a:t>Here we will discuss just the </a:t>
            </a:r>
            <a:r>
              <a:rPr lang="en-GB" b="1" dirty="0"/>
              <a:t>User Directories </a:t>
            </a:r>
            <a:r>
              <a:rPr lang="en-GB" dirty="0"/>
              <a:t>and </a:t>
            </a:r>
            <a:r>
              <a:rPr lang="en-GB" b="1" dirty="0"/>
              <a:t>Files</a:t>
            </a:r>
            <a:r>
              <a:rPr lang="en-GB" dirty="0"/>
              <a:t> which are, conventionally, stored in the </a:t>
            </a:r>
            <a:r>
              <a:rPr lang="en-GB" b="1" dirty="0"/>
              <a:t>Directory /home</a:t>
            </a:r>
            <a:r>
              <a:rPr lang="en-GB" dirty="0" smtClean="0"/>
              <a:t>.</a:t>
            </a:r>
            <a:endParaRPr lang="en-GB" dirty="0"/>
          </a:p>
          <a:p>
            <a:r>
              <a:rPr lang="en-GB" dirty="0"/>
              <a:t>&lt;&gt; </a:t>
            </a:r>
          </a:p>
          <a:p>
            <a:r>
              <a:rPr lang="en-GB" dirty="0"/>
              <a:t>Imagine a system with just three users, </a:t>
            </a:r>
            <a:r>
              <a:rPr lang="en-GB" b="1" dirty="0"/>
              <a:t>tom</a:t>
            </a:r>
            <a:r>
              <a:rPr lang="en-GB" dirty="0"/>
              <a:t>, </a:t>
            </a:r>
            <a:r>
              <a:rPr lang="en-GB" b="1" dirty="0"/>
              <a:t>dick</a:t>
            </a:r>
            <a:r>
              <a:rPr lang="en-GB" dirty="0"/>
              <a:t> and </a:t>
            </a:r>
            <a:r>
              <a:rPr lang="en-GB" b="1" dirty="0" err="1"/>
              <a:t>fred</a:t>
            </a:r>
            <a:r>
              <a:rPr lang="en-GB" dirty="0" smtClean="0"/>
              <a:t>.</a:t>
            </a:r>
            <a:endParaRPr lang="en-GB" dirty="0"/>
          </a:p>
          <a:p>
            <a:r>
              <a:rPr lang="en-GB" dirty="0"/>
              <a:t>Each user is assigned a suitably named directory under </a:t>
            </a:r>
            <a:r>
              <a:rPr lang="en-GB" b="1" dirty="0"/>
              <a:t>/home</a:t>
            </a:r>
            <a:r>
              <a:rPr lang="en-GB" dirty="0" smtClean="0"/>
              <a:t>.</a:t>
            </a:r>
            <a:endParaRPr lang="en-GB" dirty="0"/>
          </a:p>
          <a:p>
            <a:r>
              <a:rPr lang="en-GB" dirty="0"/>
              <a:t>&lt;&gt; </a:t>
            </a:r>
          </a:p>
          <a:p>
            <a:r>
              <a:rPr lang="en-GB" dirty="0"/>
              <a:t>The shorthand for user home directories is a </a:t>
            </a:r>
            <a:r>
              <a:rPr lang="en-GB" b="1" dirty="0"/>
              <a:t>tilde</a:t>
            </a:r>
            <a:r>
              <a:rPr lang="en-GB" dirty="0"/>
              <a:t> “</a:t>
            </a:r>
            <a:r>
              <a:rPr lang="en-GB" b="1" dirty="0"/>
              <a:t>~</a:t>
            </a:r>
            <a:r>
              <a:rPr lang="en-GB" dirty="0"/>
              <a:t>” prefixed to the user name</a:t>
            </a:r>
            <a:r>
              <a:rPr lang="en-GB" dirty="0" smtClean="0"/>
              <a:t>.</a:t>
            </a:r>
            <a:endParaRPr lang="en-GB" dirty="0"/>
          </a:p>
          <a:p>
            <a:r>
              <a:rPr lang="en-GB" dirty="0"/>
              <a:t>In this case, </a:t>
            </a:r>
            <a:r>
              <a:rPr lang="en-GB" b="1" dirty="0"/>
              <a:t>~tom</a:t>
            </a:r>
            <a:r>
              <a:rPr lang="en-GB" dirty="0"/>
              <a:t>, </a:t>
            </a:r>
            <a:r>
              <a:rPr lang="en-GB" b="1" dirty="0"/>
              <a:t>~dick</a:t>
            </a:r>
            <a:r>
              <a:rPr lang="en-GB" dirty="0"/>
              <a:t> and </a:t>
            </a:r>
            <a:r>
              <a:rPr lang="en-GB" b="1" dirty="0"/>
              <a:t>~</a:t>
            </a:r>
            <a:r>
              <a:rPr lang="en-GB" b="1" dirty="0" err="1"/>
              <a:t>fred</a:t>
            </a:r>
            <a:r>
              <a:rPr lang="en-GB" dirty="0" smtClean="0"/>
              <a:t>.</a:t>
            </a:r>
            <a:endParaRPr lang="en-GB" dirty="0"/>
          </a:p>
          <a:p>
            <a:r>
              <a:rPr lang="en-GB" dirty="0"/>
              <a:t>&lt;&gt; </a:t>
            </a:r>
          </a:p>
          <a:p>
            <a:r>
              <a:rPr lang="en-GB" dirty="0"/>
              <a:t>The </a:t>
            </a:r>
            <a:r>
              <a:rPr lang="en-GB" b="1" dirty="0"/>
              <a:t>Directories</a:t>
            </a:r>
            <a:r>
              <a:rPr lang="en-GB" dirty="0"/>
              <a:t> and </a:t>
            </a:r>
            <a:r>
              <a:rPr lang="en-GB" b="1" dirty="0"/>
              <a:t>Files</a:t>
            </a:r>
            <a:r>
              <a:rPr lang="en-GB" dirty="0"/>
              <a:t> within each </a:t>
            </a:r>
            <a:r>
              <a:rPr lang="en-GB" b="1" dirty="0"/>
              <a:t>User Home </a:t>
            </a:r>
            <a:r>
              <a:rPr lang="en-GB" b="1" u="dbl" dirty="0"/>
              <a:t>D</a:t>
            </a:r>
            <a:r>
              <a:rPr lang="en-GB" b="1" dirty="0"/>
              <a:t>irectory</a:t>
            </a:r>
            <a:r>
              <a:rPr lang="en-GB" dirty="0"/>
              <a:t> are entirely the responsibility of the corresponding </a:t>
            </a:r>
            <a:r>
              <a:rPr lang="en-GB" b="1" dirty="0"/>
              <a:t>User</a:t>
            </a:r>
            <a:r>
              <a:rPr lang="en-GB" dirty="0" smtClean="0"/>
              <a:t>.</a:t>
            </a:r>
            <a:endParaRPr lang="en-GB" dirty="0"/>
          </a:p>
          <a:p>
            <a:r>
              <a:rPr lang="en-GB" dirty="0"/>
              <a:t>&lt;&gt; </a:t>
            </a:r>
          </a:p>
          <a:p>
            <a:r>
              <a:rPr lang="en-GB" dirty="0"/>
              <a:t>&lt;&gt; </a:t>
            </a:r>
          </a:p>
          <a:p>
            <a:r>
              <a:rPr lang="en-GB" dirty="0"/>
              <a:t> 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4D11E7-7C69-4A1B-B6FB-5C1E6B687788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91280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i="1" u="sng" dirty="0"/>
              <a:t>Slide 2:</a:t>
            </a:r>
            <a:endParaRPr lang="en-GB" dirty="0"/>
          </a:p>
          <a:p>
            <a:r>
              <a:rPr lang="en-GB" dirty="0"/>
              <a:t>Consider now </a:t>
            </a:r>
            <a:r>
              <a:rPr lang="en-GB" b="1" dirty="0"/>
              <a:t>Absolute File References</a:t>
            </a:r>
            <a:r>
              <a:rPr lang="en-GB" dirty="0"/>
              <a:t>.</a:t>
            </a:r>
          </a:p>
          <a:p>
            <a:r>
              <a:rPr lang="en-GB" dirty="0"/>
              <a:t>In this context, I mean any way to refer uniquely to a particular file or directory that is independent of the </a:t>
            </a:r>
            <a:r>
              <a:rPr lang="en-GB" b="1" dirty="0"/>
              <a:t>User</a:t>
            </a:r>
            <a:r>
              <a:rPr lang="en-GB" dirty="0"/>
              <a:t> or his </a:t>
            </a:r>
            <a:r>
              <a:rPr lang="en-GB" b="1" dirty="0"/>
              <a:t>Current Working Directory</a:t>
            </a:r>
            <a:r>
              <a:rPr lang="en-GB" dirty="0"/>
              <a:t>.</a:t>
            </a:r>
          </a:p>
          <a:p>
            <a:r>
              <a:rPr lang="en-GB" dirty="0"/>
              <a:t>A </a:t>
            </a:r>
            <a:r>
              <a:rPr lang="en-GB" b="1" dirty="0"/>
              <a:t>User</a:t>
            </a:r>
            <a:r>
              <a:rPr lang="en-GB" dirty="0"/>
              <a:t>’s </a:t>
            </a:r>
            <a:r>
              <a:rPr lang="en-GB" b="1" dirty="0"/>
              <a:t>Current Working Directory</a:t>
            </a:r>
            <a:r>
              <a:rPr lang="en-GB" dirty="0"/>
              <a:t> being the </a:t>
            </a:r>
            <a:r>
              <a:rPr lang="en-GB" b="1" dirty="0"/>
              <a:t>Directory</a:t>
            </a:r>
            <a:r>
              <a:rPr lang="en-GB" dirty="0"/>
              <a:t> in which  that </a:t>
            </a:r>
            <a:r>
              <a:rPr lang="en-GB" b="1" dirty="0"/>
              <a:t>User</a:t>
            </a:r>
            <a:r>
              <a:rPr lang="en-GB" dirty="0"/>
              <a:t> is </a:t>
            </a:r>
            <a:r>
              <a:rPr lang="en-GB" b="1" dirty="0"/>
              <a:t>Currently</a:t>
            </a:r>
            <a:r>
              <a:rPr lang="en-GB" dirty="0"/>
              <a:t> </a:t>
            </a:r>
            <a:r>
              <a:rPr lang="en-GB" b="1" dirty="0"/>
              <a:t>Working</a:t>
            </a:r>
            <a:r>
              <a:rPr lang="en-GB" dirty="0"/>
              <a:t>.</a:t>
            </a:r>
          </a:p>
          <a:p>
            <a:r>
              <a:rPr lang="en-GB" dirty="0"/>
              <a:t>&lt;&gt; </a:t>
            </a:r>
          </a:p>
          <a:p>
            <a:r>
              <a:rPr lang="en-GB" dirty="0"/>
              <a:t>Consider the file called </a:t>
            </a:r>
            <a:r>
              <a:rPr lang="en-GB" b="1" dirty="0"/>
              <a:t>e</a:t>
            </a:r>
            <a:r>
              <a:rPr lang="en-GB" dirty="0"/>
              <a:t> in the directory </a:t>
            </a:r>
            <a:r>
              <a:rPr lang="en-GB" b="1" dirty="0"/>
              <a:t>d1</a:t>
            </a:r>
            <a:r>
              <a:rPr lang="en-GB" dirty="0"/>
              <a:t> of the user </a:t>
            </a:r>
            <a:r>
              <a:rPr lang="en-GB" b="1" dirty="0"/>
              <a:t>dick</a:t>
            </a:r>
            <a:r>
              <a:rPr lang="en-GB" dirty="0"/>
              <a:t>.</a:t>
            </a:r>
          </a:p>
          <a:p>
            <a:r>
              <a:rPr lang="en-GB" dirty="0"/>
              <a:t>&lt;&gt; </a:t>
            </a:r>
          </a:p>
          <a:p>
            <a:r>
              <a:rPr lang="en-GB" dirty="0"/>
              <a:t>The address of this file starting at the fixed point </a:t>
            </a:r>
            <a:r>
              <a:rPr lang="en-GB" b="1" dirty="0"/>
              <a:t>root</a:t>
            </a:r>
            <a:r>
              <a:rPr lang="en-GB" dirty="0"/>
              <a:t> would be </a:t>
            </a:r>
            <a:r>
              <a:rPr lang="en-GB" b="1" dirty="0"/>
              <a:t>Forward Slash</a:t>
            </a:r>
            <a:r>
              <a:rPr lang="en-GB" dirty="0"/>
              <a:t> “</a:t>
            </a:r>
            <a:r>
              <a:rPr lang="en-GB" b="1" dirty="0"/>
              <a:t>/</a:t>
            </a:r>
            <a:r>
              <a:rPr lang="en-GB" dirty="0"/>
              <a:t>”:</a:t>
            </a:r>
          </a:p>
          <a:p>
            <a:r>
              <a:rPr lang="en-GB" dirty="0"/>
              <a:t>         </a:t>
            </a:r>
            <a:r>
              <a:rPr lang="en-GB" b="1" dirty="0"/>
              <a:t> /</a:t>
            </a:r>
            <a:endParaRPr lang="en-GB" dirty="0"/>
          </a:p>
          <a:p>
            <a:r>
              <a:rPr lang="en-GB" dirty="0"/>
              <a:t>&lt;&gt; </a:t>
            </a:r>
          </a:p>
          <a:p>
            <a:r>
              <a:rPr lang="en-GB" dirty="0"/>
              <a:t>Then on to the </a:t>
            </a:r>
            <a:r>
              <a:rPr lang="en-GB" b="1" dirty="0"/>
              <a:t>User</a:t>
            </a:r>
            <a:r>
              <a:rPr lang="en-GB" dirty="0"/>
              <a:t> master directory </a:t>
            </a:r>
            <a:r>
              <a:rPr lang="en-GB" b="1" dirty="0"/>
              <a:t>home</a:t>
            </a:r>
            <a:r>
              <a:rPr lang="en-GB" dirty="0"/>
              <a:t>.</a:t>
            </a:r>
          </a:p>
          <a:p>
            <a:r>
              <a:rPr lang="en-GB" b="1" dirty="0"/>
              <a:t>	/home</a:t>
            </a:r>
            <a:endParaRPr lang="en-GB" dirty="0"/>
          </a:p>
          <a:p>
            <a:r>
              <a:rPr lang="en-GB" dirty="0"/>
              <a:t>&lt;&gt; </a:t>
            </a:r>
          </a:p>
          <a:p>
            <a:r>
              <a:rPr lang="en-GB" dirty="0"/>
              <a:t>Then on to the </a:t>
            </a:r>
            <a:r>
              <a:rPr lang="en-GB" b="1" dirty="0"/>
              <a:t>home</a:t>
            </a:r>
            <a:r>
              <a:rPr lang="en-GB" dirty="0"/>
              <a:t> directory specific to </a:t>
            </a:r>
            <a:r>
              <a:rPr lang="en-GB" b="1" dirty="0"/>
              <a:t>dick</a:t>
            </a:r>
            <a:r>
              <a:rPr lang="en-GB" dirty="0"/>
              <a:t>.</a:t>
            </a:r>
          </a:p>
          <a:p>
            <a:r>
              <a:rPr lang="en-GB" b="1" dirty="0"/>
              <a:t>	/home/dick</a:t>
            </a:r>
            <a:endParaRPr lang="en-GB" dirty="0"/>
          </a:p>
          <a:p>
            <a:r>
              <a:rPr lang="en-GB" dirty="0"/>
              <a:t>Note that </a:t>
            </a:r>
            <a:r>
              <a:rPr lang="en-GB" b="1" dirty="0"/>
              <a:t>Forward Slash</a:t>
            </a:r>
            <a:r>
              <a:rPr lang="en-GB" dirty="0"/>
              <a:t> “</a:t>
            </a:r>
            <a:r>
              <a:rPr lang="en-GB" b="1" dirty="0"/>
              <a:t>/</a:t>
            </a:r>
            <a:r>
              <a:rPr lang="en-GB" dirty="0"/>
              <a:t>” is used to separate the sections of an address as well as referring to the </a:t>
            </a:r>
            <a:r>
              <a:rPr lang="en-GB" b="1" dirty="0"/>
              <a:t>root</a:t>
            </a:r>
            <a:r>
              <a:rPr lang="en-GB" dirty="0"/>
              <a:t> directory.</a:t>
            </a:r>
          </a:p>
          <a:p>
            <a:r>
              <a:rPr lang="en-GB" dirty="0"/>
              <a:t>&lt;&gt; </a:t>
            </a:r>
          </a:p>
          <a:p>
            <a:r>
              <a:rPr lang="en-GB" dirty="0"/>
              <a:t>Within </a:t>
            </a:r>
            <a:r>
              <a:rPr lang="en-GB" b="1" dirty="0"/>
              <a:t>dick</a:t>
            </a:r>
            <a:r>
              <a:rPr lang="en-GB" dirty="0"/>
              <a:t>’s home directory, head for </a:t>
            </a:r>
            <a:r>
              <a:rPr lang="en-GB" b="1" dirty="0"/>
              <a:t>d1</a:t>
            </a:r>
            <a:r>
              <a:rPr lang="en-GB" dirty="0"/>
              <a:t>.</a:t>
            </a:r>
          </a:p>
          <a:p>
            <a:r>
              <a:rPr lang="en-GB" b="1" dirty="0"/>
              <a:t>	/home/dick/d1</a:t>
            </a:r>
            <a:endParaRPr lang="en-GB" dirty="0"/>
          </a:p>
          <a:p>
            <a:r>
              <a:rPr lang="en-GB" dirty="0"/>
              <a:t>&lt;&gt; </a:t>
            </a:r>
          </a:p>
          <a:p>
            <a:r>
              <a:rPr lang="en-GB" dirty="0"/>
              <a:t>and finally indicate the target file </a:t>
            </a:r>
            <a:r>
              <a:rPr lang="en-GB" b="1" dirty="0"/>
              <a:t>e</a:t>
            </a:r>
            <a:r>
              <a:rPr lang="en-GB" dirty="0"/>
              <a:t>.</a:t>
            </a:r>
          </a:p>
          <a:p>
            <a:r>
              <a:rPr lang="en-GB" b="1" dirty="0"/>
              <a:t>	/home/dick/d1/e</a:t>
            </a:r>
            <a:endParaRPr lang="en-GB" dirty="0"/>
          </a:p>
          <a:p>
            <a:r>
              <a:rPr lang="en-GB" dirty="0"/>
              <a:t>&lt;&gt; 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4D11E7-7C69-4A1B-B6FB-5C1E6B687788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98707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i="1" u="sng" dirty="0"/>
              <a:t>Slide 3:</a:t>
            </a:r>
            <a:endParaRPr lang="en-GB" dirty="0"/>
          </a:p>
          <a:p>
            <a:r>
              <a:rPr lang="en-GB" dirty="0"/>
              <a:t>Alternatively, a </a:t>
            </a:r>
            <a:r>
              <a:rPr lang="en-GB" b="1" dirty="0"/>
              <a:t>User Home Directory</a:t>
            </a:r>
            <a:r>
              <a:rPr lang="en-GB" dirty="0"/>
              <a:t> could be used as an </a:t>
            </a:r>
            <a:r>
              <a:rPr lang="en-GB" b="1" dirty="0"/>
              <a:t>Absolute</a:t>
            </a:r>
            <a:r>
              <a:rPr lang="en-GB" dirty="0"/>
              <a:t> starting point for a file or directory address.</a:t>
            </a:r>
          </a:p>
          <a:p>
            <a:r>
              <a:rPr lang="en-GB" dirty="0"/>
              <a:t>For example, </a:t>
            </a:r>
            <a:r>
              <a:rPr lang="en-GB" b="1" dirty="0"/>
              <a:t>~dick</a:t>
            </a:r>
            <a:r>
              <a:rPr lang="en-GB" dirty="0"/>
              <a:t> has a constant interpretation for all users at all times as long as the user </a:t>
            </a:r>
            <a:r>
              <a:rPr lang="en-GB" b="1" dirty="0"/>
              <a:t>dick</a:t>
            </a:r>
            <a:r>
              <a:rPr lang="en-GB" dirty="0"/>
              <a:t> exists.</a:t>
            </a:r>
          </a:p>
          <a:p>
            <a:r>
              <a:rPr lang="en-GB" dirty="0"/>
              <a:t>So starting from </a:t>
            </a:r>
            <a:r>
              <a:rPr lang="en-GB" b="1" dirty="0"/>
              <a:t>~dick</a:t>
            </a:r>
            <a:r>
              <a:rPr lang="en-GB" dirty="0"/>
              <a:t>.</a:t>
            </a:r>
          </a:p>
          <a:p>
            <a:r>
              <a:rPr lang="en-GB" dirty="0"/>
              <a:t>	</a:t>
            </a:r>
            <a:r>
              <a:rPr lang="en-GB" b="1" dirty="0"/>
              <a:t>~dick</a:t>
            </a:r>
            <a:endParaRPr lang="en-GB" dirty="0"/>
          </a:p>
          <a:p>
            <a:r>
              <a:rPr lang="en-GB" dirty="0"/>
              <a:t>&lt;&gt; </a:t>
            </a:r>
          </a:p>
          <a:p>
            <a:r>
              <a:rPr lang="en-GB" dirty="0"/>
              <a:t>travel down into </a:t>
            </a:r>
            <a:r>
              <a:rPr lang="en-GB" b="1" dirty="0"/>
              <a:t>d1</a:t>
            </a:r>
            <a:r>
              <a:rPr lang="en-GB" dirty="0"/>
              <a:t>.</a:t>
            </a:r>
          </a:p>
          <a:p>
            <a:r>
              <a:rPr lang="en-GB" dirty="0"/>
              <a:t>	</a:t>
            </a:r>
            <a:r>
              <a:rPr lang="en-GB" b="1" dirty="0"/>
              <a:t>~dick/d1</a:t>
            </a:r>
            <a:endParaRPr lang="en-GB" dirty="0"/>
          </a:p>
          <a:p>
            <a:r>
              <a:rPr lang="en-GB" dirty="0"/>
              <a:t>&lt;&gt; </a:t>
            </a:r>
          </a:p>
          <a:p>
            <a:r>
              <a:rPr lang="en-GB" dirty="0"/>
              <a:t>and again on to the target file </a:t>
            </a:r>
            <a:r>
              <a:rPr lang="en-GB" b="1" dirty="0"/>
              <a:t>e</a:t>
            </a:r>
            <a:r>
              <a:rPr lang="en-GB" dirty="0"/>
              <a:t>.</a:t>
            </a:r>
          </a:p>
          <a:p>
            <a:r>
              <a:rPr lang="en-GB" dirty="0"/>
              <a:t>	</a:t>
            </a:r>
            <a:r>
              <a:rPr lang="en-GB" b="1" dirty="0"/>
              <a:t>~dick/d1/e</a:t>
            </a:r>
            <a:endParaRPr lang="en-GB" dirty="0"/>
          </a:p>
          <a:p>
            <a:r>
              <a:rPr lang="en-GB" dirty="0"/>
              <a:t>&lt;&gt; 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4D11E7-7C69-4A1B-B6FB-5C1E6B687788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8370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i="1" u="sng" dirty="0"/>
              <a:t>Slide 4:</a:t>
            </a:r>
            <a:endParaRPr lang="en-GB" dirty="0"/>
          </a:p>
          <a:p>
            <a:r>
              <a:rPr lang="en-GB" dirty="0"/>
              <a:t>Any </a:t>
            </a:r>
            <a:r>
              <a:rPr lang="en-GB" b="1" dirty="0"/>
              <a:t>User Home Directory</a:t>
            </a:r>
            <a:r>
              <a:rPr lang="en-GB" dirty="0"/>
              <a:t> could be used.</a:t>
            </a:r>
          </a:p>
          <a:p>
            <a:r>
              <a:rPr lang="en-GB" dirty="0"/>
              <a:t>For example, </a:t>
            </a:r>
            <a:r>
              <a:rPr lang="en-GB" b="1" dirty="0"/>
              <a:t>~</a:t>
            </a:r>
            <a:r>
              <a:rPr lang="en-GB" b="1" dirty="0" err="1"/>
              <a:t>fred</a:t>
            </a:r>
            <a:r>
              <a:rPr lang="en-GB" dirty="0"/>
              <a:t>.</a:t>
            </a:r>
          </a:p>
          <a:p>
            <a:r>
              <a:rPr lang="en-GB" dirty="0"/>
              <a:t>	</a:t>
            </a:r>
            <a:r>
              <a:rPr lang="en-GB" b="1" dirty="0"/>
              <a:t>~</a:t>
            </a:r>
            <a:r>
              <a:rPr lang="en-GB" b="1" dirty="0" err="1"/>
              <a:t>fred</a:t>
            </a:r>
            <a:endParaRPr lang="en-GB" dirty="0"/>
          </a:p>
          <a:p>
            <a:r>
              <a:rPr lang="en-GB" dirty="0"/>
              <a:t>&lt;&gt; </a:t>
            </a:r>
          </a:p>
          <a:p>
            <a:r>
              <a:rPr lang="en-GB" dirty="0"/>
              <a:t>In order to get to anything in the home directory of </a:t>
            </a:r>
            <a:r>
              <a:rPr lang="en-GB" b="1" dirty="0"/>
              <a:t>dick</a:t>
            </a:r>
            <a:r>
              <a:rPr lang="en-GB" dirty="0"/>
              <a:t>, starting from the home directory of </a:t>
            </a:r>
            <a:r>
              <a:rPr lang="en-GB" b="1" dirty="0" err="1"/>
              <a:t>fred</a:t>
            </a:r>
            <a:r>
              <a:rPr lang="en-GB" dirty="0"/>
              <a:t>, it is necessary to go </a:t>
            </a:r>
            <a:r>
              <a:rPr lang="en-GB" b="1" dirty="0"/>
              <a:t>UP</a:t>
            </a:r>
            <a:r>
              <a:rPr lang="en-GB" dirty="0"/>
              <a:t> a directory (to the directory </a:t>
            </a:r>
            <a:r>
              <a:rPr lang="en-GB" b="1" dirty="0"/>
              <a:t>/home</a:t>
            </a:r>
            <a:r>
              <a:rPr lang="en-GB" dirty="0"/>
              <a:t>).</a:t>
            </a:r>
          </a:p>
          <a:p>
            <a:r>
              <a:rPr lang="en-GB" dirty="0"/>
              <a:t>To do this, use the convention that </a:t>
            </a:r>
            <a:r>
              <a:rPr lang="en-GB" b="1" dirty="0"/>
              <a:t>Double Dot</a:t>
            </a:r>
            <a:r>
              <a:rPr lang="en-GB" dirty="0"/>
              <a:t> “</a:t>
            </a:r>
            <a:r>
              <a:rPr lang="en-GB" b="1" dirty="0"/>
              <a:t>..</a:t>
            </a:r>
            <a:r>
              <a:rPr lang="en-GB" dirty="0"/>
              <a:t>” stands for “</a:t>
            </a:r>
            <a:r>
              <a:rPr lang="en-GB" i="1" dirty="0"/>
              <a:t>the directory above the current directory</a:t>
            </a:r>
            <a:r>
              <a:rPr lang="en-GB" dirty="0"/>
              <a:t>” (in this case </a:t>
            </a:r>
            <a:r>
              <a:rPr lang="en-GB" b="1" dirty="0"/>
              <a:t>/home</a:t>
            </a:r>
            <a:r>
              <a:rPr lang="en-GB" dirty="0"/>
              <a:t>).</a:t>
            </a:r>
          </a:p>
          <a:p>
            <a:r>
              <a:rPr lang="en-GB" dirty="0"/>
              <a:t>	</a:t>
            </a:r>
            <a:r>
              <a:rPr lang="en-GB" b="1" dirty="0"/>
              <a:t>~</a:t>
            </a:r>
            <a:r>
              <a:rPr lang="en-GB" b="1" dirty="0" err="1"/>
              <a:t>fred</a:t>
            </a:r>
            <a:r>
              <a:rPr lang="en-GB" b="1" dirty="0"/>
              <a:t>/..</a:t>
            </a:r>
            <a:endParaRPr lang="en-GB" dirty="0"/>
          </a:p>
          <a:p>
            <a:r>
              <a:rPr lang="en-GB" dirty="0"/>
              <a:t>&lt;&gt; </a:t>
            </a:r>
          </a:p>
          <a:p>
            <a:r>
              <a:rPr lang="en-GB" dirty="0"/>
              <a:t>Now simply go down into the home of </a:t>
            </a:r>
            <a:r>
              <a:rPr lang="en-GB" b="1" dirty="0"/>
              <a:t>dick</a:t>
            </a:r>
            <a:r>
              <a:rPr lang="en-GB" dirty="0"/>
              <a:t>.</a:t>
            </a:r>
          </a:p>
          <a:p>
            <a:r>
              <a:rPr lang="en-GB" dirty="0"/>
              <a:t>	</a:t>
            </a:r>
            <a:r>
              <a:rPr lang="en-GB" b="1" dirty="0"/>
              <a:t>~</a:t>
            </a:r>
            <a:r>
              <a:rPr lang="en-GB" b="1" dirty="0" err="1"/>
              <a:t>fred</a:t>
            </a:r>
            <a:r>
              <a:rPr lang="en-GB" b="1" dirty="0"/>
              <a:t>/../dick</a:t>
            </a:r>
            <a:endParaRPr lang="en-GB" dirty="0"/>
          </a:p>
          <a:p>
            <a:r>
              <a:rPr lang="en-GB" dirty="0"/>
              <a:t>&lt;&gt; </a:t>
            </a:r>
          </a:p>
          <a:p>
            <a:r>
              <a:rPr lang="en-GB" dirty="0"/>
              <a:t>and on into </a:t>
            </a:r>
            <a:r>
              <a:rPr lang="en-GB" b="1" dirty="0"/>
              <a:t>d1</a:t>
            </a:r>
            <a:r>
              <a:rPr lang="en-GB" dirty="0"/>
              <a:t>.</a:t>
            </a:r>
          </a:p>
          <a:p>
            <a:r>
              <a:rPr lang="en-GB" dirty="0"/>
              <a:t>	</a:t>
            </a:r>
            <a:r>
              <a:rPr lang="en-GB" b="1" dirty="0"/>
              <a:t>~</a:t>
            </a:r>
            <a:r>
              <a:rPr lang="en-GB" b="1" dirty="0" err="1"/>
              <a:t>fred</a:t>
            </a:r>
            <a:r>
              <a:rPr lang="en-GB" b="1" dirty="0"/>
              <a:t>/../dick/d1</a:t>
            </a:r>
            <a:endParaRPr lang="en-GB" dirty="0"/>
          </a:p>
          <a:p>
            <a:r>
              <a:rPr lang="en-GB" dirty="0"/>
              <a:t>&lt;&gt; </a:t>
            </a:r>
          </a:p>
          <a:p>
            <a:r>
              <a:rPr lang="en-GB" dirty="0"/>
              <a:t>and again on to the target file </a:t>
            </a:r>
            <a:r>
              <a:rPr lang="en-GB" b="1" dirty="0"/>
              <a:t>e</a:t>
            </a:r>
            <a:r>
              <a:rPr lang="en-GB" dirty="0"/>
              <a:t>.</a:t>
            </a:r>
          </a:p>
          <a:p>
            <a:r>
              <a:rPr lang="en-GB" dirty="0"/>
              <a:t>	</a:t>
            </a:r>
            <a:r>
              <a:rPr lang="en-GB" b="1" dirty="0"/>
              <a:t>~</a:t>
            </a:r>
            <a:r>
              <a:rPr lang="en-GB" b="1" dirty="0" err="1"/>
              <a:t>fred</a:t>
            </a:r>
            <a:r>
              <a:rPr lang="en-GB" b="1" dirty="0"/>
              <a:t>/../dick/d1/e</a:t>
            </a:r>
            <a:endParaRPr lang="en-GB" dirty="0"/>
          </a:p>
          <a:p>
            <a:r>
              <a:rPr lang="en-GB" dirty="0"/>
              <a:t>&lt;&gt; 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4D11E7-7C69-4A1B-B6FB-5C1E6B687788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10360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i="1" u="sng" dirty="0"/>
              <a:t>Slide 5:</a:t>
            </a:r>
            <a:endParaRPr lang="en-GB" dirty="0"/>
          </a:p>
          <a:p>
            <a:r>
              <a:rPr lang="en-GB" dirty="0"/>
              <a:t>Consider next </a:t>
            </a:r>
            <a:r>
              <a:rPr lang="en-GB" b="1" dirty="0"/>
              <a:t>Relative File References</a:t>
            </a:r>
            <a:r>
              <a:rPr lang="en-GB" dirty="0"/>
              <a:t>.</a:t>
            </a:r>
          </a:p>
          <a:p>
            <a:r>
              <a:rPr lang="en-GB" dirty="0"/>
              <a:t>That is, file addresses that are dependant upon the </a:t>
            </a:r>
            <a:r>
              <a:rPr lang="en-GB" b="1" dirty="0"/>
              <a:t>User</a:t>
            </a:r>
            <a:r>
              <a:rPr lang="en-GB" dirty="0"/>
              <a:t> referencing the file or directory and/or the </a:t>
            </a:r>
            <a:r>
              <a:rPr lang="en-GB" b="1" dirty="0"/>
              <a:t>Current Working Directory</a:t>
            </a:r>
            <a:r>
              <a:rPr lang="en-GB" dirty="0"/>
              <a:t> of that </a:t>
            </a:r>
            <a:r>
              <a:rPr lang="en-GB" b="1" dirty="0"/>
              <a:t>User</a:t>
            </a:r>
            <a:r>
              <a:rPr lang="en-GB" dirty="0"/>
              <a:t>.</a:t>
            </a:r>
          </a:p>
          <a:p>
            <a:r>
              <a:rPr lang="en-GB" dirty="0"/>
              <a:t>&lt;&gt; </a:t>
            </a:r>
          </a:p>
          <a:p>
            <a:r>
              <a:rPr lang="en-GB" dirty="0"/>
              <a:t>Consider the user </a:t>
            </a:r>
            <a:r>
              <a:rPr lang="en-GB" b="1" dirty="0"/>
              <a:t>dick</a:t>
            </a:r>
            <a:r>
              <a:rPr lang="en-GB" dirty="0"/>
              <a:t>, who has just logged in and so has his </a:t>
            </a:r>
            <a:r>
              <a:rPr lang="en-GB" b="1" dirty="0"/>
              <a:t>Home Directory </a:t>
            </a:r>
            <a:r>
              <a:rPr lang="en-GB" dirty="0"/>
              <a:t>(</a:t>
            </a:r>
            <a:r>
              <a:rPr lang="en-GB" b="1" dirty="0"/>
              <a:t>~dick</a:t>
            </a:r>
            <a:r>
              <a:rPr lang="en-GB" dirty="0"/>
              <a:t>) as his </a:t>
            </a:r>
            <a:r>
              <a:rPr lang="en-GB" b="1" dirty="0"/>
              <a:t>Current Working Directory</a:t>
            </a:r>
            <a:r>
              <a:rPr lang="en-GB" dirty="0"/>
              <a:t>.</a:t>
            </a:r>
          </a:p>
          <a:p>
            <a:r>
              <a:rPr lang="en-GB" dirty="0"/>
              <a:t>&lt;&gt; </a:t>
            </a:r>
          </a:p>
          <a:p>
            <a:r>
              <a:rPr lang="en-GB" dirty="0"/>
              <a:t>Any user may refer to his own </a:t>
            </a:r>
            <a:r>
              <a:rPr lang="en-GB" b="1" dirty="0"/>
              <a:t>Home Directory</a:t>
            </a:r>
            <a:r>
              <a:rPr lang="en-GB" dirty="0"/>
              <a:t> just as “</a:t>
            </a:r>
            <a:r>
              <a:rPr lang="en-GB" b="1" dirty="0"/>
              <a:t>~</a:t>
            </a:r>
            <a:r>
              <a:rPr lang="en-GB" dirty="0"/>
              <a:t>”, the </a:t>
            </a:r>
            <a:r>
              <a:rPr lang="en-GB" b="1" dirty="0"/>
              <a:t>User Name</a:t>
            </a:r>
            <a:r>
              <a:rPr lang="en-GB" dirty="0"/>
              <a:t> being implied.</a:t>
            </a:r>
          </a:p>
          <a:p>
            <a:r>
              <a:rPr lang="en-GB" dirty="0"/>
              <a:t>	</a:t>
            </a:r>
            <a:r>
              <a:rPr lang="en-GB" b="1" dirty="0"/>
              <a:t>~</a:t>
            </a:r>
            <a:endParaRPr lang="en-GB" dirty="0"/>
          </a:p>
          <a:p>
            <a:r>
              <a:rPr lang="en-GB" dirty="0"/>
              <a:t>As the </a:t>
            </a:r>
            <a:r>
              <a:rPr lang="en-GB" b="1" dirty="0"/>
              <a:t>User Name</a:t>
            </a:r>
            <a:r>
              <a:rPr lang="en-GB" dirty="0"/>
              <a:t> is implied, the address is now </a:t>
            </a:r>
            <a:r>
              <a:rPr lang="en-GB" b="1" dirty="0"/>
              <a:t>Relative</a:t>
            </a:r>
            <a:r>
              <a:rPr lang="en-GB" dirty="0"/>
              <a:t> to the user.</a:t>
            </a:r>
          </a:p>
          <a:p>
            <a:r>
              <a:rPr lang="en-GB" dirty="0"/>
              <a:t>The directory referred to by just </a:t>
            </a:r>
            <a:r>
              <a:rPr lang="en-GB" b="1" dirty="0"/>
              <a:t>~</a:t>
            </a:r>
            <a:r>
              <a:rPr lang="en-GB" dirty="0"/>
              <a:t> will depend whether the </a:t>
            </a:r>
            <a:r>
              <a:rPr lang="en-GB" b="1" dirty="0"/>
              <a:t>User</a:t>
            </a:r>
            <a:r>
              <a:rPr lang="en-GB" dirty="0"/>
              <a:t> is </a:t>
            </a:r>
            <a:r>
              <a:rPr lang="en-GB" b="1" dirty="0"/>
              <a:t>tom</a:t>
            </a:r>
            <a:r>
              <a:rPr lang="en-GB" dirty="0"/>
              <a:t>, </a:t>
            </a:r>
            <a:r>
              <a:rPr lang="en-GB" b="1" dirty="0"/>
              <a:t>dick</a:t>
            </a:r>
            <a:r>
              <a:rPr lang="en-GB" dirty="0"/>
              <a:t> or </a:t>
            </a:r>
            <a:r>
              <a:rPr lang="en-GB" b="1" dirty="0" err="1"/>
              <a:t>fred</a:t>
            </a:r>
            <a:r>
              <a:rPr lang="en-GB" dirty="0"/>
              <a:t>.</a:t>
            </a:r>
          </a:p>
          <a:p>
            <a:r>
              <a:rPr lang="en-GB" dirty="0"/>
              <a:t>&lt;&gt; </a:t>
            </a:r>
          </a:p>
          <a:p>
            <a:r>
              <a:rPr lang="en-GB" dirty="0"/>
              <a:t>To get to </a:t>
            </a:r>
            <a:r>
              <a:rPr lang="en-GB" b="1" dirty="0"/>
              <a:t>e</a:t>
            </a:r>
            <a:r>
              <a:rPr lang="en-GB" dirty="0"/>
              <a:t>, the tricks are much as before.</a:t>
            </a:r>
          </a:p>
          <a:p>
            <a:r>
              <a:rPr lang="en-GB" dirty="0"/>
              <a:t>First slide down to </a:t>
            </a:r>
            <a:r>
              <a:rPr lang="en-GB" b="1" dirty="0"/>
              <a:t>d1</a:t>
            </a:r>
            <a:r>
              <a:rPr lang="en-GB" dirty="0"/>
              <a:t>.</a:t>
            </a:r>
          </a:p>
          <a:p>
            <a:r>
              <a:rPr lang="en-GB" dirty="0"/>
              <a:t>	</a:t>
            </a:r>
            <a:r>
              <a:rPr lang="en-GB" b="1" dirty="0"/>
              <a:t>~/d1</a:t>
            </a:r>
            <a:endParaRPr lang="en-GB" dirty="0"/>
          </a:p>
          <a:p>
            <a:r>
              <a:rPr lang="en-GB" dirty="0"/>
              <a:t>&lt;&gt; </a:t>
            </a:r>
          </a:p>
          <a:p>
            <a:r>
              <a:rPr lang="en-GB" dirty="0"/>
              <a:t>and then shimmy on to </a:t>
            </a:r>
            <a:r>
              <a:rPr lang="en-GB" b="1" dirty="0"/>
              <a:t>e</a:t>
            </a:r>
            <a:r>
              <a:rPr lang="en-GB" dirty="0"/>
              <a:t> itself.</a:t>
            </a:r>
          </a:p>
          <a:p>
            <a:r>
              <a:rPr lang="en-GB" dirty="0"/>
              <a:t>	</a:t>
            </a:r>
            <a:r>
              <a:rPr lang="en-GB" b="1" dirty="0"/>
              <a:t>~/d1/e</a:t>
            </a:r>
            <a:endParaRPr lang="en-GB" dirty="0"/>
          </a:p>
          <a:p>
            <a:r>
              <a:rPr lang="en-GB" dirty="0"/>
              <a:t>&lt;&gt; </a:t>
            </a:r>
          </a:p>
          <a:p>
            <a:r>
              <a:rPr lang="en-GB" dirty="0"/>
              <a:t>Was </a:t>
            </a:r>
            <a:r>
              <a:rPr lang="en-GB" b="1" dirty="0"/>
              <a:t>tom</a:t>
            </a:r>
            <a:r>
              <a:rPr lang="en-GB" dirty="0"/>
              <a:t> to log on, for him, </a:t>
            </a:r>
            <a:r>
              <a:rPr lang="en-GB" b="1" dirty="0"/>
              <a:t>~</a:t>
            </a:r>
            <a:r>
              <a:rPr lang="en-GB" dirty="0"/>
              <a:t> would refer to </a:t>
            </a:r>
            <a:r>
              <a:rPr lang="en-GB" b="1" dirty="0"/>
              <a:t>~tom</a:t>
            </a:r>
            <a:r>
              <a:rPr lang="en-GB" dirty="0"/>
              <a:t> and not </a:t>
            </a:r>
            <a:r>
              <a:rPr lang="en-GB" b="1" dirty="0"/>
              <a:t>~dick</a:t>
            </a:r>
            <a:r>
              <a:rPr lang="en-GB" dirty="0"/>
              <a:t>.</a:t>
            </a:r>
          </a:p>
          <a:p>
            <a:r>
              <a:rPr lang="en-GB" dirty="0"/>
              <a:t>If </a:t>
            </a:r>
            <a:r>
              <a:rPr lang="en-GB" b="1" dirty="0"/>
              <a:t>tom</a:t>
            </a:r>
            <a:r>
              <a:rPr lang="en-GB" dirty="0"/>
              <a:t> sneakily renamed his files so there was a file called </a:t>
            </a:r>
            <a:r>
              <a:rPr lang="en-GB" b="1" dirty="0"/>
              <a:t>e</a:t>
            </a:r>
            <a:r>
              <a:rPr lang="en-GB" dirty="0"/>
              <a:t> in a directory called </a:t>
            </a:r>
            <a:r>
              <a:rPr lang="en-GB" b="1" dirty="0"/>
              <a:t>d1</a:t>
            </a:r>
            <a:r>
              <a:rPr lang="en-GB" dirty="0"/>
              <a:t>, </a:t>
            </a:r>
            <a:r>
              <a:rPr lang="en-GB" b="1" dirty="0"/>
              <a:t>~/d1/e</a:t>
            </a:r>
            <a:r>
              <a:rPr lang="en-GB" dirty="0"/>
              <a:t> would not refer to the same file for </a:t>
            </a:r>
            <a:r>
              <a:rPr lang="en-GB" b="1" dirty="0"/>
              <a:t>tom</a:t>
            </a:r>
            <a:r>
              <a:rPr lang="en-GB" dirty="0"/>
              <a:t> as it would for </a:t>
            </a:r>
            <a:r>
              <a:rPr lang="en-GB" b="1" dirty="0"/>
              <a:t>dick</a:t>
            </a:r>
            <a:r>
              <a:rPr lang="en-GB" dirty="0"/>
              <a:t>!</a:t>
            </a:r>
          </a:p>
          <a:p>
            <a:r>
              <a:rPr lang="en-GB" dirty="0"/>
              <a:t>Had </a:t>
            </a:r>
            <a:r>
              <a:rPr lang="en-GB" b="1" dirty="0"/>
              <a:t>tom</a:t>
            </a:r>
            <a:r>
              <a:rPr lang="en-GB" dirty="0"/>
              <a:t> neglected to copy the file naming strategies of </a:t>
            </a:r>
            <a:r>
              <a:rPr lang="en-GB" b="1" dirty="0"/>
              <a:t>dick</a:t>
            </a:r>
            <a:r>
              <a:rPr lang="en-GB" dirty="0"/>
              <a:t>, </a:t>
            </a:r>
            <a:r>
              <a:rPr lang="en-GB" b="1" dirty="0"/>
              <a:t>~/d1/e</a:t>
            </a:r>
            <a:r>
              <a:rPr lang="en-GB" dirty="0"/>
              <a:t> would be meaningless </a:t>
            </a:r>
            <a:r>
              <a:rPr lang="en-GB" b="1" dirty="0"/>
              <a:t>Relative</a:t>
            </a:r>
            <a:r>
              <a:rPr lang="en-GB" dirty="0"/>
              <a:t> to </a:t>
            </a:r>
            <a:r>
              <a:rPr lang="en-GB" b="1" dirty="0"/>
              <a:t>tom</a:t>
            </a:r>
            <a:r>
              <a:rPr lang="en-GB" dirty="0"/>
              <a:t> but still useful </a:t>
            </a:r>
            <a:r>
              <a:rPr lang="en-GB" b="1" dirty="0"/>
              <a:t>Relative</a:t>
            </a:r>
            <a:r>
              <a:rPr lang="en-GB" dirty="0"/>
              <a:t> to </a:t>
            </a:r>
            <a:r>
              <a:rPr lang="en-GB" b="1" dirty="0"/>
              <a:t>dick</a:t>
            </a:r>
            <a:r>
              <a:rPr lang="en-GB" dirty="0"/>
              <a:t>.</a:t>
            </a:r>
          </a:p>
          <a:p>
            <a:r>
              <a:rPr lang="en-GB" dirty="0"/>
              <a:t>&lt;&gt; </a:t>
            </a:r>
          </a:p>
          <a:p>
            <a:r>
              <a:rPr lang="en-GB" dirty="0"/>
              <a:t>&lt;&gt; 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4D11E7-7C69-4A1B-B6FB-5C1E6B687788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250647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i="1" u="sng" dirty="0"/>
              <a:t>Slide 6:</a:t>
            </a:r>
            <a:endParaRPr lang="en-GB" dirty="0"/>
          </a:p>
          <a:p>
            <a:r>
              <a:rPr lang="en-GB" dirty="0"/>
              <a:t>Consider </a:t>
            </a:r>
            <a:r>
              <a:rPr lang="en-GB" b="1" dirty="0"/>
              <a:t>dick</a:t>
            </a:r>
            <a:r>
              <a:rPr lang="en-GB" dirty="0"/>
              <a:t> logging in once more, and then making his </a:t>
            </a:r>
            <a:r>
              <a:rPr lang="en-GB" b="1" dirty="0"/>
              <a:t>Current Working Directory d1</a:t>
            </a:r>
            <a:r>
              <a:rPr lang="en-GB" dirty="0"/>
              <a:t>.</a:t>
            </a:r>
          </a:p>
          <a:p>
            <a:r>
              <a:rPr lang="en-GB" dirty="0"/>
              <a:t>The shorthand for the C</a:t>
            </a:r>
            <a:r>
              <a:rPr lang="en-GB" b="1" dirty="0"/>
              <a:t>urrent Working Directory</a:t>
            </a:r>
            <a:r>
              <a:rPr lang="en-GB" dirty="0"/>
              <a:t>, is a </a:t>
            </a:r>
            <a:r>
              <a:rPr lang="en-GB" b="1" dirty="0"/>
              <a:t>Single Dot</a:t>
            </a:r>
            <a:r>
              <a:rPr lang="en-GB" dirty="0"/>
              <a:t> “</a:t>
            </a:r>
            <a:r>
              <a:rPr lang="en-GB" b="1" dirty="0"/>
              <a:t>.</a:t>
            </a:r>
            <a:r>
              <a:rPr lang="en-GB" dirty="0"/>
              <a:t>”.</a:t>
            </a:r>
          </a:p>
          <a:p>
            <a:r>
              <a:rPr lang="en-GB" dirty="0"/>
              <a:t>&lt;&gt; </a:t>
            </a:r>
          </a:p>
          <a:p>
            <a:r>
              <a:rPr lang="en-GB" dirty="0"/>
              <a:t>So the address of </a:t>
            </a:r>
            <a:r>
              <a:rPr lang="en-GB" b="1" dirty="0"/>
              <a:t>e</a:t>
            </a:r>
            <a:r>
              <a:rPr lang="en-GB" dirty="0"/>
              <a:t>, </a:t>
            </a:r>
            <a:r>
              <a:rPr lang="en-GB" b="1" dirty="0"/>
              <a:t>Relative</a:t>
            </a:r>
            <a:r>
              <a:rPr lang="en-GB" dirty="0"/>
              <a:t> to the </a:t>
            </a:r>
            <a:r>
              <a:rPr lang="en-GB" b="1" dirty="0"/>
              <a:t>Current Working Directory</a:t>
            </a:r>
            <a:r>
              <a:rPr lang="en-GB" dirty="0"/>
              <a:t> becomes </a:t>
            </a:r>
            <a:r>
              <a:rPr lang="en-GB" b="1" dirty="0"/>
              <a:t>./e</a:t>
            </a:r>
            <a:r>
              <a:rPr lang="en-GB" dirty="0"/>
              <a:t>.</a:t>
            </a:r>
          </a:p>
          <a:p>
            <a:r>
              <a:rPr lang="en-GB" dirty="0"/>
              <a:t>	</a:t>
            </a:r>
            <a:r>
              <a:rPr lang="en-GB" b="1" dirty="0"/>
              <a:t>./e</a:t>
            </a:r>
            <a:endParaRPr lang="en-GB" dirty="0"/>
          </a:p>
          <a:p>
            <a:r>
              <a:rPr lang="en-GB" dirty="0"/>
              <a:t>&lt;&gt; </a:t>
            </a:r>
          </a:p>
          <a:p>
            <a:r>
              <a:rPr lang="en-GB" dirty="0"/>
              <a:t>For any address that does not explicitly begin with a </a:t>
            </a:r>
            <a:r>
              <a:rPr lang="en-GB" b="1" dirty="0"/>
              <a:t>Forward Slash</a:t>
            </a:r>
            <a:r>
              <a:rPr lang="en-GB" dirty="0"/>
              <a:t> “</a:t>
            </a:r>
            <a:r>
              <a:rPr lang="en-GB" b="1" dirty="0"/>
              <a:t>/</a:t>
            </a:r>
            <a:r>
              <a:rPr lang="en-GB" dirty="0"/>
              <a:t>”, </a:t>
            </a:r>
            <a:r>
              <a:rPr lang="en-GB" b="1" dirty="0"/>
              <a:t>tilde</a:t>
            </a:r>
            <a:r>
              <a:rPr lang="en-GB" dirty="0"/>
              <a:t> “</a:t>
            </a:r>
            <a:r>
              <a:rPr lang="en-GB" b="1" dirty="0"/>
              <a:t>~</a:t>
            </a:r>
            <a:r>
              <a:rPr lang="en-GB" dirty="0"/>
              <a:t>” or </a:t>
            </a:r>
            <a:r>
              <a:rPr lang="en-GB" b="1" dirty="0"/>
              <a:t>Single Dot</a:t>
            </a:r>
            <a:r>
              <a:rPr lang="en-GB" dirty="0"/>
              <a:t> “</a:t>
            </a:r>
            <a:r>
              <a:rPr lang="en-GB" b="1" dirty="0"/>
              <a:t>.</a:t>
            </a:r>
            <a:r>
              <a:rPr lang="en-GB" dirty="0"/>
              <a:t>”, a </a:t>
            </a:r>
            <a:r>
              <a:rPr lang="en-GB" b="1" dirty="0"/>
              <a:t>Single Dot</a:t>
            </a:r>
            <a:r>
              <a:rPr lang="en-GB" dirty="0"/>
              <a:t> “</a:t>
            </a:r>
            <a:r>
              <a:rPr lang="en-GB" b="1" dirty="0"/>
              <a:t>.</a:t>
            </a:r>
            <a:r>
              <a:rPr lang="en-GB" dirty="0"/>
              <a:t>” is assumed.</a:t>
            </a:r>
          </a:p>
          <a:p>
            <a:r>
              <a:rPr lang="en-GB" dirty="0"/>
              <a:t>Thus the </a:t>
            </a:r>
            <a:r>
              <a:rPr lang="en-GB" b="1" dirty="0"/>
              <a:t>Relative Address ./e</a:t>
            </a:r>
            <a:r>
              <a:rPr lang="en-GB" dirty="0"/>
              <a:t> is exactly equivalent to just </a:t>
            </a:r>
            <a:r>
              <a:rPr lang="en-GB" b="1" dirty="0"/>
              <a:t>e</a:t>
            </a:r>
            <a:r>
              <a:rPr lang="en-GB" dirty="0"/>
              <a:t>.</a:t>
            </a:r>
          </a:p>
          <a:p>
            <a:r>
              <a:rPr lang="en-GB" dirty="0"/>
              <a:t>&lt;&gt; 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4D11E7-7C69-4A1B-B6FB-5C1E6B687788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96558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i="1" u="sng" dirty="0"/>
              <a:t>Slide 7:</a:t>
            </a:r>
            <a:endParaRPr lang="en-GB" dirty="0"/>
          </a:p>
          <a:p>
            <a:r>
              <a:rPr lang="en-GB" b="1" dirty="0"/>
              <a:t>dick</a:t>
            </a:r>
            <a:r>
              <a:rPr lang="en-GB" dirty="0"/>
              <a:t> logs in once more.</a:t>
            </a:r>
          </a:p>
          <a:p>
            <a:r>
              <a:rPr lang="en-GB" dirty="0"/>
              <a:t>&lt;&gt; </a:t>
            </a:r>
          </a:p>
          <a:p>
            <a:r>
              <a:rPr lang="en-GB" dirty="0"/>
              <a:t>This time he makes his </a:t>
            </a:r>
            <a:r>
              <a:rPr lang="en-GB" b="1" dirty="0"/>
              <a:t>Working Directory d2</a:t>
            </a:r>
            <a:r>
              <a:rPr lang="en-GB" dirty="0"/>
              <a:t>.</a:t>
            </a:r>
          </a:p>
          <a:p>
            <a:r>
              <a:rPr lang="en-GB" dirty="0"/>
              <a:t>As before, to reference </a:t>
            </a:r>
            <a:r>
              <a:rPr lang="en-GB" b="1" dirty="0"/>
              <a:t>e Relative</a:t>
            </a:r>
            <a:r>
              <a:rPr lang="en-GB" dirty="0"/>
              <a:t> to the </a:t>
            </a:r>
            <a:r>
              <a:rPr lang="en-GB" b="1" dirty="0"/>
              <a:t>Current Working Directory</a:t>
            </a:r>
            <a:r>
              <a:rPr lang="en-GB" dirty="0"/>
              <a:t>, the </a:t>
            </a:r>
            <a:r>
              <a:rPr lang="en-GB" b="1" dirty="0"/>
              <a:t>Address</a:t>
            </a:r>
            <a:r>
              <a:rPr lang="en-GB" dirty="0"/>
              <a:t> begins with a </a:t>
            </a:r>
            <a:r>
              <a:rPr lang="en-GB" b="1" dirty="0"/>
              <a:t>Single Dot</a:t>
            </a:r>
            <a:r>
              <a:rPr lang="en-GB" dirty="0"/>
              <a:t> “</a:t>
            </a:r>
            <a:r>
              <a:rPr lang="en-GB" b="1" dirty="0"/>
              <a:t>.</a:t>
            </a:r>
            <a:r>
              <a:rPr lang="en-GB" dirty="0"/>
              <a:t>”.</a:t>
            </a:r>
          </a:p>
          <a:p>
            <a:r>
              <a:rPr lang="en-GB" dirty="0"/>
              <a:t>	</a:t>
            </a:r>
            <a:r>
              <a:rPr lang="en-GB" b="1" dirty="0"/>
              <a:t>.</a:t>
            </a:r>
            <a:endParaRPr lang="en-GB" dirty="0"/>
          </a:p>
          <a:p>
            <a:r>
              <a:rPr lang="en-GB" dirty="0"/>
              <a:t>&lt;&gt; </a:t>
            </a:r>
          </a:p>
          <a:p>
            <a:r>
              <a:rPr lang="en-GB" dirty="0"/>
              <a:t>Followed by a </a:t>
            </a:r>
            <a:r>
              <a:rPr lang="en-GB" b="1" dirty="0"/>
              <a:t>Double Dot</a:t>
            </a:r>
            <a:r>
              <a:rPr lang="en-GB" dirty="0"/>
              <a:t> to get back to </a:t>
            </a:r>
            <a:r>
              <a:rPr lang="en-GB" b="1" dirty="0"/>
              <a:t>dick</a:t>
            </a:r>
            <a:r>
              <a:rPr lang="en-GB" dirty="0"/>
              <a:t>’s </a:t>
            </a:r>
            <a:r>
              <a:rPr lang="en-GB" b="1" dirty="0"/>
              <a:t>Home Directory</a:t>
            </a:r>
            <a:r>
              <a:rPr lang="en-GB" dirty="0"/>
              <a:t>.</a:t>
            </a:r>
          </a:p>
          <a:p>
            <a:r>
              <a:rPr lang="en-GB" dirty="0"/>
              <a:t>	</a:t>
            </a:r>
            <a:r>
              <a:rPr lang="en-GB" b="1" dirty="0"/>
              <a:t>./..</a:t>
            </a:r>
            <a:endParaRPr lang="en-GB" dirty="0"/>
          </a:p>
          <a:p>
            <a:r>
              <a:rPr lang="en-GB" dirty="0"/>
              <a:t>And then the well worn path </a:t>
            </a:r>
            <a:r>
              <a:rPr lang="en-GB" b="1" dirty="0"/>
              <a:t>d1/e</a:t>
            </a:r>
            <a:r>
              <a:rPr lang="en-GB" dirty="0"/>
              <a:t> to get to the target file.</a:t>
            </a:r>
          </a:p>
          <a:p>
            <a:r>
              <a:rPr lang="en-GB" dirty="0"/>
              <a:t> </a:t>
            </a:r>
          </a:p>
          <a:p>
            <a:r>
              <a:rPr lang="en-GB" dirty="0"/>
              <a:t>	</a:t>
            </a:r>
            <a:r>
              <a:rPr lang="en-GB" b="1" dirty="0"/>
              <a:t>./../d1/e</a:t>
            </a:r>
            <a:endParaRPr lang="en-GB" dirty="0"/>
          </a:p>
          <a:p>
            <a:r>
              <a:rPr lang="en-GB" dirty="0"/>
              <a:t>&lt;&gt; </a:t>
            </a:r>
          </a:p>
          <a:p>
            <a:r>
              <a:rPr lang="en-GB" dirty="0"/>
              <a:t>As before, the leading </a:t>
            </a:r>
            <a:r>
              <a:rPr lang="en-GB" b="1" dirty="0"/>
              <a:t>Single Dot</a:t>
            </a:r>
            <a:r>
              <a:rPr lang="en-GB" dirty="0"/>
              <a:t> can be discarded as it will be assumed as the </a:t>
            </a:r>
            <a:r>
              <a:rPr lang="en-GB" b="1" dirty="0"/>
              <a:t>Default</a:t>
            </a:r>
            <a:r>
              <a:rPr lang="en-GB" dirty="0"/>
              <a:t> start to any </a:t>
            </a:r>
            <a:r>
              <a:rPr lang="en-GB" b="1" dirty="0"/>
              <a:t>Address</a:t>
            </a:r>
            <a:r>
              <a:rPr lang="en-GB" dirty="0"/>
              <a:t>.</a:t>
            </a:r>
          </a:p>
          <a:p>
            <a:r>
              <a:rPr lang="en-GB" dirty="0"/>
              <a:t>&lt;&gt; 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4D11E7-7C69-4A1B-B6FB-5C1E6B687788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70489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i="1" u="sng" dirty="0"/>
              <a:t>Slide 8:</a:t>
            </a:r>
            <a:endParaRPr lang="en-GB" dirty="0"/>
          </a:p>
          <a:p>
            <a:r>
              <a:rPr lang="en-GB" dirty="0"/>
              <a:t>And so to my </a:t>
            </a:r>
            <a:r>
              <a:rPr lang="en-GB" b="1" dirty="0"/>
              <a:t>Acknowledgements</a:t>
            </a:r>
            <a:r>
              <a:rPr lang="en-GB" dirty="0"/>
              <a:t> to the many sources of support and inspiration leant heavily upon during the construction of this body of profound instruction.</a:t>
            </a:r>
          </a:p>
          <a:p>
            <a:r>
              <a:rPr lang="en-GB"/>
              <a:t>&lt;&gt;</a:t>
            </a:r>
            <a:r>
              <a:rPr lang="en-GB"/>
              <a:t> 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4D11E7-7C69-4A1B-B6FB-5C1E6B687788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47405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audio" Target="../media/media1.mp3"/><Relationship Id="rId2" Type="http://schemas.microsoft.com/office/2007/relationships/media" Target="../media/media1.mp3"/><Relationship Id="rId1" Type="http://schemas.openxmlformats.org/officeDocument/2006/relationships/tags" Target="../tags/tag1.xml"/><Relationship Id="rId6" Type="http://schemas.openxmlformats.org/officeDocument/2006/relationships/image" Target="../media/image1.pn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5" Type="http://schemas.openxmlformats.org/officeDocument/2006/relationships/image" Target="../media/image3.jpg"/><Relationship Id="rId4" Type="http://schemas.openxmlformats.org/officeDocument/2006/relationships/image" Target="../media/image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4" Type="http://schemas.openxmlformats.org/officeDocument/2006/relationships/image" Target="../media/image2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4" Type="http://schemas.openxmlformats.org/officeDocument/2006/relationships/image" Target="../media/image2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4.png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3.jpg"/><Relationship Id="rId10" Type="http://schemas.openxmlformats.org/officeDocument/2006/relationships/image" Target="../media/image9.jpeg"/><Relationship Id="rId4" Type="http://schemas.openxmlformats.org/officeDocument/2006/relationships/image" Target="../media/image2.jpeg"/><Relationship Id="rId9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 66"/>
          <p:cNvGrpSpPr/>
          <p:nvPr/>
        </p:nvGrpSpPr>
        <p:grpSpPr>
          <a:xfrm>
            <a:off x="325102" y="1137940"/>
            <a:ext cx="8647448" cy="1062335"/>
            <a:chOff x="228600" y="918865"/>
            <a:chExt cx="8647448" cy="1062335"/>
          </a:xfrm>
        </p:grpSpPr>
        <p:sp>
          <p:nvSpPr>
            <p:cNvPr id="16" name="TextBox 15"/>
            <p:cNvSpPr txBox="1"/>
            <p:nvPr/>
          </p:nvSpPr>
          <p:spPr>
            <a:xfrm>
              <a:off x="228600" y="1519535"/>
              <a:ext cx="951248" cy="46166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b="1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sbin</a:t>
              </a:r>
              <a:endParaRPr lang="en-GB" sz="24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511300" y="1519535"/>
              <a:ext cx="951248" cy="46166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b="1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dev</a:t>
              </a:r>
              <a:endParaRPr lang="en-GB" sz="24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794000" y="1519535"/>
              <a:ext cx="951248" cy="46166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b="1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etc</a:t>
              </a:r>
              <a:endParaRPr lang="en-GB" sz="24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096376" y="1519535"/>
              <a:ext cx="951248" cy="46166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b="1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home</a:t>
              </a:r>
              <a:endParaRPr lang="en-GB" sz="24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5359400" y="1519535"/>
              <a:ext cx="951248" cy="46166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b="1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sbin</a:t>
              </a:r>
              <a:endParaRPr lang="en-GB" sz="24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6642100" y="1519535"/>
              <a:ext cx="951248" cy="46166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b="1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usr</a:t>
              </a:r>
              <a:endParaRPr lang="en-GB" sz="24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7924800" y="1519535"/>
              <a:ext cx="951248" cy="46166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b="1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var</a:t>
              </a:r>
              <a:endParaRPr lang="en-GB" sz="24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7" name="Straight Connector 26"/>
            <p:cNvCxnSpPr/>
            <p:nvPr/>
          </p:nvCxnSpPr>
          <p:spPr>
            <a:xfrm flipV="1">
              <a:off x="4572000" y="918865"/>
              <a:ext cx="0" cy="32400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>
              <a:stCxn id="16" idx="0"/>
            </p:cNvCxnSpPr>
            <p:nvPr/>
          </p:nvCxnSpPr>
          <p:spPr>
            <a:xfrm flipV="1">
              <a:off x="704224" y="1233635"/>
              <a:ext cx="0" cy="28590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>
              <a:stCxn id="19" idx="0"/>
            </p:cNvCxnSpPr>
            <p:nvPr/>
          </p:nvCxnSpPr>
          <p:spPr>
            <a:xfrm flipV="1">
              <a:off x="1986924" y="1242865"/>
              <a:ext cx="0" cy="27667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stCxn id="20" idx="0"/>
            </p:cNvCxnSpPr>
            <p:nvPr/>
          </p:nvCxnSpPr>
          <p:spPr>
            <a:xfrm flipV="1">
              <a:off x="3269624" y="1242865"/>
              <a:ext cx="0" cy="27667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 flipV="1">
              <a:off x="4572000" y="1195535"/>
              <a:ext cx="0" cy="32400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>
              <a:stCxn id="22" idx="0"/>
            </p:cNvCxnSpPr>
            <p:nvPr/>
          </p:nvCxnSpPr>
          <p:spPr>
            <a:xfrm flipV="1">
              <a:off x="5835024" y="1242865"/>
              <a:ext cx="0" cy="27667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stCxn id="23" idx="0"/>
            </p:cNvCxnSpPr>
            <p:nvPr/>
          </p:nvCxnSpPr>
          <p:spPr>
            <a:xfrm flipV="1">
              <a:off x="7117724" y="1242865"/>
              <a:ext cx="0" cy="27667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>
              <a:stCxn id="24" idx="0"/>
            </p:cNvCxnSpPr>
            <p:nvPr/>
          </p:nvCxnSpPr>
          <p:spPr>
            <a:xfrm flipV="1">
              <a:off x="8400424" y="1219200"/>
              <a:ext cx="0" cy="300335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flipH="1">
              <a:off x="704224" y="1230847"/>
              <a:ext cx="7696200" cy="12018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5" name="TextBox 4"/>
          <p:cNvSpPr txBox="1"/>
          <p:nvPr/>
        </p:nvSpPr>
        <p:spPr>
          <a:xfrm>
            <a:off x="4192252" y="676275"/>
            <a:ext cx="952500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root</a:t>
            </a:r>
            <a:endParaRPr lang="en-GB" sz="2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192878" y="1750243"/>
            <a:ext cx="951248" cy="46166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home</a:t>
            </a:r>
            <a:endParaRPr lang="en-GB" sz="2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1074402" y="2209800"/>
            <a:ext cx="7194550" cy="1038225"/>
            <a:chOff x="977900" y="1990725"/>
            <a:chExt cx="7194550" cy="1038225"/>
          </a:xfrm>
        </p:grpSpPr>
        <p:cxnSp>
          <p:nvCxnSpPr>
            <p:cNvPr id="34" name="Straight Connector 33"/>
            <p:cNvCxnSpPr/>
            <p:nvPr/>
          </p:nvCxnSpPr>
          <p:spPr>
            <a:xfrm flipV="1">
              <a:off x="4572000" y="1990725"/>
              <a:ext cx="0" cy="27667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 flipH="1">
              <a:off x="1437098" y="2257870"/>
              <a:ext cx="6274800" cy="10549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grpSp>
          <p:nvGrpSpPr>
            <p:cNvPr id="2" name="Group 1"/>
            <p:cNvGrpSpPr/>
            <p:nvPr/>
          </p:nvGrpSpPr>
          <p:grpSpPr>
            <a:xfrm>
              <a:off x="977900" y="2281090"/>
              <a:ext cx="951248" cy="747860"/>
              <a:chOff x="968375" y="2380804"/>
              <a:chExt cx="951248" cy="747860"/>
            </a:xfrm>
          </p:grpSpPr>
          <p:cxnSp>
            <p:nvCxnSpPr>
              <p:cNvPr id="44" name="Straight Connector 43"/>
              <p:cNvCxnSpPr/>
              <p:nvPr/>
            </p:nvCxnSpPr>
            <p:spPr>
              <a:xfrm flipV="1">
                <a:off x="1443999" y="2380804"/>
                <a:ext cx="0" cy="309600"/>
              </a:xfrm>
              <a:prstGeom prst="line">
                <a:avLst/>
              </a:prstGeom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30" name="TextBox 29"/>
              <p:cNvSpPr txBox="1"/>
              <p:nvPr/>
            </p:nvSpPr>
            <p:spPr>
              <a:xfrm>
                <a:off x="968375" y="2666999"/>
                <a:ext cx="951248" cy="46166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19050">
                <a:solidFill>
                  <a:schemeClr val="accent2">
                    <a:lumMod val="7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400" b="1" dirty="0" smtClean="0">
                    <a:latin typeface="Courier New" panose="02070309020205020404" pitchFamily="49" charset="0"/>
                    <a:cs typeface="Courier New" panose="02070309020205020404" pitchFamily="49" charset="0"/>
                  </a:rPr>
                  <a:t>tom</a:t>
                </a:r>
                <a:endParaRPr lang="en-GB" sz="2400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p:grpSp>
        <p:grpSp>
          <p:nvGrpSpPr>
            <p:cNvPr id="3" name="Group 2"/>
            <p:cNvGrpSpPr/>
            <p:nvPr/>
          </p:nvGrpSpPr>
          <p:grpSpPr>
            <a:xfrm>
              <a:off x="4099551" y="2281090"/>
              <a:ext cx="951248" cy="747860"/>
              <a:chOff x="4090026" y="2380804"/>
              <a:chExt cx="951248" cy="747860"/>
            </a:xfrm>
          </p:grpSpPr>
          <p:cxnSp>
            <p:nvCxnSpPr>
              <p:cNvPr id="45" name="Straight Connector 44"/>
              <p:cNvCxnSpPr/>
              <p:nvPr/>
            </p:nvCxnSpPr>
            <p:spPr>
              <a:xfrm flipV="1">
                <a:off x="4565650" y="2380804"/>
                <a:ext cx="0" cy="309600"/>
              </a:xfrm>
              <a:prstGeom prst="line">
                <a:avLst/>
              </a:prstGeom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31" name="TextBox 30"/>
              <p:cNvSpPr txBox="1"/>
              <p:nvPr/>
            </p:nvSpPr>
            <p:spPr>
              <a:xfrm>
                <a:off x="4090026" y="2666999"/>
                <a:ext cx="951248" cy="46166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19050">
                <a:solidFill>
                  <a:schemeClr val="accent2">
                    <a:lumMod val="7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400" b="1" dirty="0" smtClean="0">
                    <a:latin typeface="Courier New" panose="02070309020205020404" pitchFamily="49" charset="0"/>
                    <a:cs typeface="Courier New" panose="02070309020205020404" pitchFamily="49" charset="0"/>
                  </a:rPr>
                  <a:t>dick</a:t>
                </a:r>
                <a:endParaRPr lang="en-GB" sz="2400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p:grpSp>
        <p:grpSp>
          <p:nvGrpSpPr>
            <p:cNvPr id="4" name="Group 3"/>
            <p:cNvGrpSpPr/>
            <p:nvPr/>
          </p:nvGrpSpPr>
          <p:grpSpPr>
            <a:xfrm>
              <a:off x="7221202" y="2257870"/>
              <a:ext cx="951248" cy="771080"/>
              <a:chOff x="7211677" y="2357584"/>
              <a:chExt cx="951248" cy="771080"/>
            </a:xfrm>
          </p:grpSpPr>
          <p:sp>
            <p:nvSpPr>
              <p:cNvPr id="32" name="TextBox 31"/>
              <p:cNvSpPr txBox="1"/>
              <p:nvPr/>
            </p:nvSpPr>
            <p:spPr>
              <a:xfrm>
                <a:off x="7211677" y="2666999"/>
                <a:ext cx="951248" cy="46166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19050">
                <a:solidFill>
                  <a:schemeClr val="accent2">
                    <a:lumMod val="7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400" b="1" dirty="0" err="1" smtClean="0">
                    <a:latin typeface="Courier New" panose="02070309020205020404" pitchFamily="49" charset="0"/>
                    <a:cs typeface="Courier New" panose="02070309020205020404" pitchFamily="49" charset="0"/>
                  </a:rPr>
                  <a:t>fred</a:t>
                </a:r>
                <a:endParaRPr lang="en-GB" sz="2400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46" name="Straight Connector 45"/>
              <p:cNvCxnSpPr/>
              <p:nvPr/>
            </p:nvCxnSpPr>
            <p:spPr>
              <a:xfrm flipV="1">
                <a:off x="7687301" y="2357584"/>
                <a:ext cx="0" cy="309415"/>
              </a:xfrm>
              <a:prstGeom prst="line">
                <a:avLst/>
              </a:prstGeom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</p:grpSp>
      </p:grpSp>
      <p:sp>
        <p:nvSpPr>
          <p:cNvPr id="6" name="TextBox 5"/>
          <p:cNvSpPr txBox="1"/>
          <p:nvPr/>
        </p:nvSpPr>
        <p:spPr>
          <a:xfrm>
            <a:off x="5201902" y="676275"/>
            <a:ext cx="277640" cy="27699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19050">
            <a:solidFill>
              <a:schemeClr val="accent3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GB" sz="1200" b="1" dirty="0" smtClean="0">
                <a:latin typeface="Courier New" panose="02070309020205020404" pitchFamily="49" charset="0"/>
              </a:rPr>
              <a:t>/</a:t>
            </a:r>
            <a:endParaRPr lang="en-GB" sz="1200" b="1" dirty="0">
              <a:latin typeface="Courier New" panose="02070309020205020404" pitchFamily="49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8317992" y="2777609"/>
            <a:ext cx="649537" cy="27699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19050">
            <a:solidFill>
              <a:schemeClr val="accent3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GB" sz="1200" b="1" dirty="0">
                <a:latin typeface="Courier New" panose="02070309020205020404" pitchFamily="49" charset="0"/>
              </a:rPr>
              <a:t>~</a:t>
            </a:r>
            <a:r>
              <a:rPr lang="en-GB" sz="1200" b="1" dirty="0" err="1" smtClean="0">
                <a:latin typeface="Courier New" panose="02070309020205020404" pitchFamily="49" charset="0"/>
              </a:rPr>
              <a:t>fred</a:t>
            </a:r>
            <a:endParaRPr lang="en-GB" sz="1200" b="1" dirty="0">
              <a:latin typeface="Courier New" panose="02070309020205020404" pitchFamily="49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5195947" y="2777609"/>
            <a:ext cx="649537" cy="27699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19050">
            <a:solidFill>
              <a:schemeClr val="accent3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GB" sz="1200" b="1" dirty="0" smtClean="0">
                <a:latin typeface="Courier New" panose="02070309020205020404" pitchFamily="49" charset="0"/>
              </a:rPr>
              <a:t>~dick</a:t>
            </a:r>
            <a:endParaRPr lang="en-GB" sz="1200" b="1" dirty="0">
              <a:latin typeface="Courier New" panose="02070309020205020404" pitchFamily="49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2073901" y="2777609"/>
            <a:ext cx="649537" cy="27699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19050">
            <a:solidFill>
              <a:schemeClr val="accent3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GB" sz="1200" b="1" dirty="0" smtClean="0">
                <a:latin typeface="Courier New" panose="02070309020205020404" pitchFamily="49" charset="0"/>
              </a:rPr>
              <a:t>~tom </a:t>
            </a:r>
            <a:endParaRPr lang="en-GB" sz="1200" b="1" dirty="0">
              <a:latin typeface="Courier New" panose="02070309020205020404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325102" y="1133475"/>
            <a:ext cx="8647448" cy="1066800"/>
            <a:chOff x="228600" y="914400"/>
            <a:chExt cx="8647448" cy="1066800"/>
          </a:xfrm>
        </p:grpSpPr>
        <p:grpSp>
          <p:nvGrpSpPr>
            <p:cNvPr id="71" name="Group 70"/>
            <p:cNvGrpSpPr/>
            <p:nvPr/>
          </p:nvGrpSpPr>
          <p:grpSpPr>
            <a:xfrm>
              <a:off x="228600" y="1219200"/>
              <a:ext cx="8647448" cy="762000"/>
              <a:chOff x="228600" y="1219200"/>
              <a:chExt cx="8647448" cy="762000"/>
            </a:xfrm>
            <a:solidFill>
              <a:schemeClr val="accent1">
                <a:alpha val="10000"/>
              </a:schemeClr>
            </a:solidFill>
          </p:grpSpPr>
          <p:sp>
            <p:nvSpPr>
              <p:cNvPr id="72" name="TextBox 71"/>
              <p:cNvSpPr txBox="1"/>
              <p:nvPr/>
            </p:nvSpPr>
            <p:spPr>
              <a:xfrm>
                <a:off x="228600" y="1519535"/>
                <a:ext cx="951248" cy="461665"/>
              </a:xfrm>
              <a:prstGeom prst="rect">
                <a:avLst/>
              </a:prstGeom>
              <a:grpFill/>
              <a:ln w="19050">
                <a:solidFill>
                  <a:schemeClr val="accent1">
                    <a:alpha val="1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400" b="1" dirty="0" err="1" smtClean="0">
                    <a:solidFill>
                      <a:schemeClr val="tx1">
                        <a:alpha val="15000"/>
                      </a:schemeClr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sbin</a:t>
                </a:r>
                <a:endParaRPr lang="en-GB" sz="2400" b="1" dirty="0">
                  <a:solidFill>
                    <a:schemeClr val="tx1">
                      <a:alpha val="1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73" name="TextBox 72"/>
              <p:cNvSpPr txBox="1"/>
              <p:nvPr/>
            </p:nvSpPr>
            <p:spPr>
              <a:xfrm>
                <a:off x="1511300" y="1519535"/>
                <a:ext cx="951248" cy="461665"/>
              </a:xfrm>
              <a:prstGeom prst="rect">
                <a:avLst/>
              </a:prstGeom>
              <a:grpFill/>
              <a:ln w="19050">
                <a:solidFill>
                  <a:schemeClr val="accent1">
                    <a:alpha val="1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400" b="1" dirty="0" smtClean="0">
                    <a:solidFill>
                      <a:schemeClr val="tx1">
                        <a:alpha val="15000"/>
                      </a:schemeClr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dev</a:t>
                </a:r>
                <a:endParaRPr lang="en-GB" sz="2400" b="1" dirty="0">
                  <a:solidFill>
                    <a:schemeClr val="tx1">
                      <a:alpha val="1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74" name="TextBox 73"/>
              <p:cNvSpPr txBox="1"/>
              <p:nvPr/>
            </p:nvSpPr>
            <p:spPr>
              <a:xfrm>
                <a:off x="2794000" y="1519535"/>
                <a:ext cx="951248" cy="461665"/>
              </a:xfrm>
              <a:prstGeom prst="rect">
                <a:avLst/>
              </a:prstGeom>
              <a:grpFill/>
              <a:ln w="19050">
                <a:solidFill>
                  <a:schemeClr val="accent1">
                    <a:alpha val="1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400" b="1" dirty="0" err="1" smtClean="0">
                    <a:solidFill>
                      <a:schemeClr val="tx1">
                        <a:alpha val="15000"/>
                      </a:schemeClr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etc</a:t>
                </a:r>
                <a:endParaRPr lang="en-GB" sz="2400" b="1" dirty="0">
                  <a:solidFill>
                    <a:schemeClr val="tx1">
                      <a:alpha val="1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76" name="TextBox 75"/>
              <p:cNvSpPr txBox="1"/>
              <p:nvPr/>
            </p:nvSpPr>
            <p:spPr>
              <a:xfrm>
                <a:off x="5359400" y="1519535"/>
                <a:ext cx="951248" cy="461665"/>
              </a:xfrm>
              <a:prstGeom prst="rect">
                <a:avLst/>
              </a:prstGeom>
              <a:grpFill/>
              <a:ln w="19050">
                <a:solidFill>
                  <a:schemeClr val="accent1">
                    <a:alpha val="1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400" b="1" dirty="0" err="1" smtClean="0">
                    <a:solidFill>
                      <a:schemeClr val="tx1">
                        <a:alpha val="15000"/>
                      </a:schemeClr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sbin</a:t>
                </a:r>
                <a:endParaRPr lang="en-GB" sz="2400" b="1" dirty="0">
                  <a:solidFill>
                    <a:schemeClr val="tx1">
                      <a:alpha val="1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77" name="TextBox 76"/>
              <p:cNvSpPr txBox="1"/>
              <p:nvPr/>
            </p:nvSpPr>
            <p:spPr>
              <a:xfrm>
                <a:off x="6642100" y="1519535"/>
                <a:ext cx="951248" cy="461665"/>
              </a:xfrm>
              <a:prstGeom prst="rect">
                <a:avLst/>
              </a:prstGeom>
              <a:grpFill/>
              <a:ln w="19050">
                <a:solidFill>
                  <a:schemeClr val="accent1">
                    <a:alpha val="1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400" b="1" dirty="0" err="1" smtClean="0">
                    <a:solidFill>
                      <a:schemeClr val="tx1">
                        <a:alpha val="15000"/>
                      </a:schemeClr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usr</a:t>
                </a:r>
                <a:endParaRPr lang="en-GB" sz="2400" b="1" dirty="0">
                  <a:solidFill>
                    <a:schemeClr val="tx1">
                      <a:alpha val="1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78" name="TextBox 77"/>
              <p:cNvSpPr txBox="1"/>
              <p:nvPr/>
            </p:nvSpPr>
            <p:spPr>
              <a:xfrm>
                <a:off x="7924800" y="1519535"/>
                <a:ext cx="951248" cy="461665"/>
              </a:xfrm>
              <a:prstGeom prst="rect">
                <a:avLst/>
              </a:prstGeom>
              <a:grpFill/>
              <a:ln w="19050">
                <a:solidFill>
                  <a:schemeClr val="accent1">
                    <a:alpha val="1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400" b="1" dirty="0" err="1" smtClean="0">
                    <a:solidFill>
                      <a:schemeClr val="tx1">
                        <a:alpha val="15000"/>
                      </a:schemeClr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var</a:t>
                </a:r>
                <a:endParaRPr lang="en-GB" sz="2400" b="1" dirty="0">
                  <a:solidFill>
                    <a:schemeClr val="tx1">
                      <a:alpha val="1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80" name="Straight Connector 79"/>
              <p:cNvCxnSpPr>
                <a:stCxn id="72" idx="0"/>
              </p:cNvCxnSpPr>
              <p:nvPr/>
            </p:nvCxnSpPr>
            <p:spPr>
              <a:xfrm flipV="1">
                <a:off x="704224" y="1233635"/>
                <a:ext cx="0" cy="285900"/>
              </a:xfrm>
              <a:prstGeom prst="line">
                <a:avLst/>
              </a:prstGeom>
              <a:grpFill/>
              <a:ln>
                <a:solidFill>
                  <a:schemeClr val="accent1">
                    <a:alpha val="10000"/>
                  </a:schemeClr>
                </a:solidFill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/>
              <p:cNvCxnSpPr>
                <a:stCxn id="73" idx="0"/>
              </p:cNvCxnSpPr>
              <p:nvPr/>
            </p:nvCxnSpPr>
            <p:spPr>
              <a:xfrm flipV="1">
                <a:off x="1986924" y="1242865"/>
                <a:ext cx="0" cy="276670"/>
              </a:xfrm>
              <a:prstGeom prst="line">
                <a:avLst/>
              </a:prstGeom>
              <a:grpFill/>
              <a:ln>
                <a:solidFill>
                  <a:schemeClr val="accent1">
                    <a:alpha val="10000"/>
                  </a:schemeClr>
                </a:solidFill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/>
              <p:cNvCxnSpPr>
                <a:stCxn id="74" idx="0"/>
              </p:cNvCxnSpPr>
              <p:nvPr/>
            </p:nvCxnSpPr>
            <p:spPr>
              <a:xfrm flipV="1">
                <a:off x="3269624" y="1242865"/>
                <a:ext cx="0" cy="276670"/>
              </a:xfrm>
              <a:prstGeom prst="line">
                <a:avLst/>
              </a:prstGeom>
              <a:grpFill/>
              <a:ln>
                <a:solidFill>
                  <a:schemeClr val="accent1">
                    <a:alpha val="10000"/>
                  </a:schemeClr>
                </a:solidFill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>
                <a:stCxn id="76" idx="0"/>
              </p:cNvCxnSpPr>
              <p:nvPr/>
            </p:nvCxnSpPr>
            <p:spPr>
              <a:xfrm flipV="1">
                <a:off x="5835024" y="1242865"/>
                <a:ext cx="0" cy="276670"/>
              </a:xfrm>
              <a:prstGeom prst="line">
                <a:avLst/>
              </a:prstGeom>
              <a:grpFill/>
              <a:ln>
                <a:solidFill>
                  <a:schemeClr val="accent1">
                    <a:alpha val="10000"/>
                  </a:schemeClr>
                </a:solidFill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>
                <a:stCxn id="77" idx="0"/>
              </p:cNvCxnSpPr>
              <p:nvPr/>
            </p:nvCxnSpPr>
            <p:spPr>
              <a:xfrm flipV="1">
                <a:off x="7117724" y="1242865"/>
                <a:ext cx="0" cy="276670"/>
              </a:xfrm>
              <a:prstGeom prst="line">
                <a:avLst/>
              </a:prstGeom>
              <a:grpFill/>
              <a:ln>
                <a:solidFill>
                  <a:schemeClr val="accent1">
                    <a:alpha val="10000"/>
                  </a:schemeClr>
                </a:solidFill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>
                <a:stCxn id="78" idx="0"/>
              </p:cNvCxnSpPr>
              <p:nvPr/>
            </p:nvCxnSpPr>
            <p:spPr>
              <a:xfrm flipV="1">
                <a:off x="8400424" y="1219200"/>
                <a:ext cx="0" cy="300335"/>
              </a:xfrm>
              <a:prstGeom prst="line">
                <a:avLst/>
              </a:prstGeom>
              <a:grpFill/>
              <a:ln>
                <a:solidFill>
                  <a:schemeClr val="accent1">
                    <a:alpha val="10000"/>
                  </a:schemeClr>
                </a:solidFill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/>
            </p:nvCxnSpPr>
            <p:spPr>
              <a:xfrm flipH="1">
                <a:off x="704224" y="1230847"/>
                <a:ext cx="7696200" cy="12018"/>
              </a:xfrm>
              <a:prstGeom prst="line">
                <a:avLst/>
              </a:prstGeom>
              <a:grpFill/>
              <a:ln>
                <a:solidFill>
                  <a:schemeClr val="accent1">
                    <a:alpha val="10000"/>
                  </a:schemeClr>
                </a:solidFill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</p:grpSp>
        <p:cxnSp>
          <p:nvCxnSpPr>
            <p:cNvPr id="88" name="Straight Connector 87"/>
            <p:cNvCxnSpPr/>
            <p:nvPr/>
          </p:nvCxnSpPr>
          <p:spPr>
            <a:xfrm flipV="1">
              <a:off x="4572000" y="914400"/>
              <a:ext cx="0" cy="32400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/>
            <p:nvPr/>
          </p:nvCxnSpPr>
          <p:spPr>
            <a:xfrm flipV="1">
              <a:off x="4572000" y="1191070"/>
              <a:ext cx="0" cy="32400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574988" y="3238500"/>
            <a:ext cx="7512989" cy="956325"/>
            <a:chOff x="478486" y="2714625"/>
            <a:chExt cx="7512989" cy="956325"/>
          </a:xfrm>
        </p:grpSpPr>
        <p:sp>
          <p:nvSpPr>
            <p:cNvPr id="54" name="TextBox 53"/>
            <p:cNvSpPr txBox="1"/>
            <p:nvPr/>
          </p:nvSpPr>
          <p:spPr>
            <a:xfrm>
              <a:off x="7426275" y="3209285"/>
              <a:ext cx="565200" cy="46166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solidFill>
                <a:schemeClr val="accent2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b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f1</a:t>
              </a:r>
              <a:endParaRPr lang="en-GB" sz="24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478486" y="3209285"/>
              <a:ext cx="565776" cy="46166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solidFill>
                <a:schemeClr val="accent2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b="1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t1</a:t>
              </a:r>
              <a:endParaRPr lang="en-GB" sz="24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1882725" y="3209285"/>
              <a:ext cx="565200" cy="46166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solidFill>
                <a:schemeClr val="accent2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b="1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t2</a:t>
              </a:r>
              <a:endParaRPr lang="en-GB" sz="24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55" name="Straight Connector 54"/>
            <p:cNvCxnSpPr/>
            <p:nvPr/>
          </p:nvCxnSpPr>
          <p:spPr>
            <a:xfrm flipH="1">
              <a:off x="741225" y="2894625"/>
              <a:ext cx="1440000" cy="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 flipV="1">
              <a:off x="1461225" y="2714625"/>
              <a:ext cx="0" cy="18000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 flipV="1">
              <a:off x="762000" y="2894625"/>
              <a:ext cx="0" cy="30960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 flipV="1">
              <a:off x="2162175" y="2894625"/>
              <a:ext cx="0" cy="309415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 flipV="1">
              <a:off x="7699749" y="2724150"/>
              <a:ext cx="0" cy="25200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 flipV="1">
              <a:off x="7699749" y="2895785"/>
              <a:ext cx="0" cy="309415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91" name="TextBox 90"/>
            <p:cNvSpPr txBox="1"/>
            <p:nvPr/>
          </p:nvSpPr>
          <p:spPr>
            <a:xfrm>
              <a:off x="3593161" y="3209285"/>
              <a:ext cx="565776" cy="46166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solidFill>
                <a:schemeClr val="accent2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d</a:t>
              </a:r>
              <a:r>
                <a:rPr lang="en-GB" sz="2400" b="1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  <a:endParaRPr lang="en-GB" sz="24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4997400" y="3209285"/>
              <a:ext cx="565200" cy="46166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solidFill>
                <a:schemeClr val="accent2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d</a:t>
              </a:r>
              <a:r>
                <a:rPr lang="en-GB" sz="2400" b="1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2</a:t>
              </a:r>
              <a:endParaRPr lang="en-GB" sz="24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93" name="Straight Connector 92"/>
            <p:cNvCxnSpPr/>
            <p:nvPr/>
          </p:nvCxnSpPr>
          <p:spPr>
            <a:xfrm flipH="1">
              <a:off x="3855900" y="2894625"/>
              <a:ext cx="1440000" cy="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/>
            <p:nvPr/>
          </p:nvCxnSpPr>
          <p:spPr>
            <a:xfrm flipV="1">
              <a:off x="4575900" y="2714625"/>
              <a:ext cx="0" cy="18000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/>
            <p:nvPr/>
          </p:nvCxnSpPr>
          <p:spPr>
            <a:xfrm flipV="1">
              <a:off x="3876675" y="2894625"/>
              <a:ext cx="0" cy="30960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6" name="Straight Connector 95"/>
            <p:cNvCxnSpPr/>
            <p:nvPr/>
          </p:nvCxnSpPr>
          <p:spPr>
            <a:xfrm flipV="1">
              <a:off x="5276850" y="2894625"/>
              <a:ext cx="0" cy="309415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50" name="Group 149"/>
          <p:cNvGrpSpPr/>
          <p:nvPr/>
        </p:nvGrpSpPr>
        <p:grpSpPr>
          <a:xfrm>
            <a:off x="105611" y="4182959"/>
            <a:ext cx="8827629" cy="872673"/>
            <a:chOff x="105611" y="3659084"/>
            <a:chExt cx="8827629" cy="872673"/>
          </a:xfrm>
        </p:grpSpPr>
        <p:sp>
          <p:nvSpPr>
            <p:cNvPr id="99" name="TextBox 98"/>
            <p:cNvSpPr txBox="1"/>
            <p:nvPr/>
          </p:nvSpPr>
          <p:spPr>
            <a:xfrm>
              <a:off x="2114190" y="4155043"/>
              <a:ext cx="306494" cy="3693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GB" dirty="0"/>
                <a:t>d</a:t>
              </a:r>
            </a:p>
          </p:txBody>
        </p:sp>
        <p:cxnSp>
          <p:nvCxnSpPr>
            <p:cNvPr id="63" name="Straight Connector 62"/>
            <p:cNvCxnSpPr/>
            <p:nvPr/>
          </p:nvCxnSpPr>
          <p:spPr>
            <a:xfrm flipV="1">
              <a:off x="7796251" y="3659084"/>
              <a:ext cx="0" cy="25200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/>
            <p:nvPr/>
          </p:nvCxnSpPr>
          <p:spPr>
            <a:xfrm flipH="1">
              <a:off x="6866950" y="3924300"/>
              <a:ext cx="1858602" cy="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03" name="TextBox 102"/>
            <p:cNvSpPr txBox="1"/>
            <p:nvPr/>
          </p:nvSpPr>
          <p:spPr>
            <a:xfrm>
              <a:off x="6749089" y="4162425"/>
              <a:ext cx="239168" cy="3693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GB" dirty="0"/>
                <a:t>j</a:t>
              </a:r>
            </a:p>
          </p:txBody>
        </p:sp>
        <p:sp>
          <p:nvSpPr>
            <p:cNvPr id="105" name="TextBox 104"/>
            <p:cNvSpPr txBox="1"/>
            <p:nvPr/>
          </p:nvSpPr>
          <p:spPr>
            <a:xfrm>
              <a:off x="8564228" y="4162425"/>
              <a:ext cx="369012" cy="3693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GB" dirty="0"/>
                <a:t>m</a:t>
              </a:r>
            </a:p>
          </p:txBody>
        </p:sp>
        <p:sp>
          <p:nvSpPr>
            <p:cNvPr id="106" name="TextBox 105"/>
            <p:cNvSpPr txBox="1"/>
            <p:nvPr/>
          </p:nvSpPr>
          <p:spPr>
            <a:xfrm>
              <a:off x="7959181" y="4162425"/>
              <a:ext cx="237566" cy="3693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GB" dirty="0"/>
                <a:t>l</a:t>
              </a:r>
            </a:p>
          </p:txBody>
        </p:sp>
        <p:sp>
          <p:nvSpPr>
            <p:cNvPr id="107" name="TextBox 106"/>
            <p:cNvSpPr txBox="1"/>
            <p:nvPr/>
          </p:nvSpPr>
          <p:spPr>
            <a:xfrm>
              <a:off x="7354135" y="4162425"/>
              <a:ext cx="288862" cy="3693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GB" dirty="0"/>
                <a:t>k</a:t>
              </a:r>
            </a:p>
          </p:txBody>
        </p:sp>
        <p:cxnSp>
          <p:nvCxnSpPr>
            <p:cNvPr id="117" name="Straight Connector 116"/>
            <p:cNvCxnSpPr/>
            <p:nvPr/>
          </p:nvCxnSpPr>
          <p:spPr>
            <a:xfrm flipV="1">
              <a:off x="6889549" y="3911084"/>
              <a:ext cx="0" cy="25200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/>
            <p:nvPr/>
          </p:nvCxnSpPr>
          <p:spPr>
            <a:xfrm flipV="1">
              <a:off x="8720176" y="3911084"/>
              <a:ext cx="0" cy="25200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9" name="Straight Connector 118"/>
            <p:cNvCxnSpPr/>
            <p:nvPr/>
          </p:nvCxnSpPr>
          <p:spPr>
            <a:xfrm flipV="1">
              <a:off x="7499758" y="3911084"/>
              <a:ext cx="0" cy="25200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/>
            <p:nvPr/>
          </p:nvCxnSpPr>
          <p:spPr>
            <a:xfrm flipV="1">
              <a:off x="8109967" y="3911084"/>
              <a:ext cx="0" cy="25200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/>
            <p:nvPr/>
          </p:nvCxnSpPr>
          <p:spPr>
            <a:xfrm flipV="1">
              <a:off x="3972173" y="3661227"/>
              <a:ext cx="0" cy="25200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2" name="Straight Connector 121"/>
            <p:cNvCxnSpPr/>
            <p:nvPr/>
          </p:nvCxnSpPr>
          <p:spPr>
            <a:xfrm flipH="1">
              <a:off x="3347672" y="3916918"/>
              <a:ext cx="1260000" cy="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23" name="TextBox 122"/>
            <p:cNvSpPr txBox="1"/>
            <p:nvPr/>
          </p:nvSpPr>
          <p:spPr>
            <a:xfrm>
              <a:off x="3220286" y="4155043"/>
              <a:ext cx="300082" cy="3693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GB" dirty="0"/>
                <a:t>e</a:t>
              </a:r>
            </a:p>
          </p:txBody>
        </p:sp>
        <p:sp>
          <p:nvSpPr>
            <p:cNvPr id="125" name="TextBox 124"/>
            <p:cNvSpPr txBox="1"/>
            <p:nvPr/>
          </p:nvSpPr>
          <p:spPr>
            <a:xfrm>
              <a:off x="4430378" y="4155043"/>
              <a:ext cx="293670" cy="3693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GB" dirty="0"/>
                <a:t>g</a:t>
              </a:r>
            </a:p>
          </p:txBody>
        </p:sp>
        <p:sp>
          <p:nvSpPr>
            <p:cNvPr id="126" name="TextBox 125"/>
            <p:cNvSpPr txBox="1"/>
            <p:nvPr/>
          </p:nvSpPr>
          <p:spPr>
            <a:xfrm>
              <a:off x="3825332" y="4155043"/>
              <a:ext cx="255198" cy="3693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GB" dirty="0"/>
                <a:t>f</a:t>
              </a:r>
            </a:p>
          </p:txBody>
        </p:sp>
        <p:cxnSp>
          <p:nvCxnSpPr>
            <p:cNvPr id="127" name="Straight Connector 126"/>
            <p:cNvCxnSpPr/>
            <p:nvPr/>
          </p:nvCxnSpPr>
          <p:spPr>
            <a:xfrm flipV="1">
              <a:off x="3360746" y="3903702"/>
              <a:ext cx="0" cy="25200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9" name="Straight Connector 128"/>
            <p:cNvCxnSpPr/>
            <p:nvPr/>
          </p:nvCxnSpPr>
          <p:spPr>
            <a:xfrm flipV="1">
              <a:off x="3970955" y="3903702"/>
              <a:ext cx="0" cy="25200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0" name="Straight Connector 129"/>
            <p:cNvCxnSpPr/>
            <p:nvPr/>
          </p:nvCxnSpPr>
          <p:spPr>
            <a:xfrm flipV="1">
              <a:off x="4581164" y="3903702"/>
              <a:ext cx="0" cy="25200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1" name="Straight Connector 130"/>
            <p:cNvCxnSpPr/>
            <p:nvPr/>
          </p:nvCxnSpPr>
          <p:spPr>
            <a:xfrm flipV="1">
              <a:off x="857498" y="3661227"/>
              <a:ext cx="0" cy="25200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2" name="Straight Connector 131"/>
            <p:cNvCxnSpPr/>
            <p:nvPr/>
          </p:nvCxnSpPr>
          <p:spPr>
            <a:xfrm flipH="1">
              <a:off x="232997" y="3916918"/>
              <a:ext cx="1260000" cy="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33" name="TextBox 132"/>
            <p:cNvSpPr txBox="1"/>
            <p:nvPr/>
          </p:nvSpPr>
          <p:spPr>
            <a:xfrm>
              <a:off x="105611" y="4155043"/>
              <a:ext cx="295274" cy="3693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a</a:t>
              </a:r>
              <a:endParaRPr lang="en-GB" dirty="0"/>
            </a:p>
          </p:txBody>
        </p:sp>
        <p:sp>
          <p:nvSpPr>
            <p:cNvPr id="134" name="TextBox 133"/>
            <p:cNvSpPr txBox="1"/>
            <p:nvPr/>
          </p:nvSpPr>
          <p:spPr>
            <a:xfrm>
              <a:off x="1315703" y="4155043"/>
              <a:ext cx="282450" cy="3693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GB" dirty="0"/>
                <a:t>c</a:t>
              </a:r>
            </a:p>
          </p:txBody>
        </p:sp>
        <p:sp>
          <p:nvSpPr>
            <p:cNvPr id="135" name="TextBox 134"/>
            <p:cNvSpPr txBox="1"/>
            <p:nvPr/>
          </p:nvSpPr>
          <p:spPr>
            <a:xfrm>
              <a:off x="710657" y="4155043"/>
              <a:ext cx="306494" cy="3693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GB" dirty="0"/>
                <a:t>b</a:t>
              </a:r>
            </a:p>
          </p:txBody>
        </p:sp>
        <p:cxnSp>
          <p:nvCxnSpPr>
            <p:cNvPr id="136" name="Straight Connector 135"/>
            <p:cNvCxnSpPr/>
            <p:nvPr/>
          </p:nvCxnSpPr>
          <p:spPr>
            <a:xfrm flipV="1">
              <a:off x="246071" y="3903702"/>
              <a:ext cx="0" cy="25200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7" name="Straight Connector 136"/>
            <p:cNvCxnSpPr/>
            <p:nvPr/>
          </p:nvCxnSpPr>
          <p:spPr>
            <a:xfrm flipV="1">
              <a:off x="856280" y="3903702"/>
              <a:ext cx="0" cy="25200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8" name="Straight Connector 137"/>
            <p:cNvCxnSpPr/>
            <p:nvPr/>
          </p:nvCxnSpPr>
          <p:spPr>
            <a:xfrm flipV="1">
              <a:off x="1466489" y="3903702"/>
              <a:ext cx="0" cy="25200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9" name="Straight Connector 138"/>
            <p:cNvCxnSpPr/>
            <p:nvPr/>
          </p:nvCxnSpPr>
          <p:spPr>
            <a:xfrm flipV="1">
              <a:off x="2261827" y="3672300"/>
              <a:ext cx="0" cy="46800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0" name="Straight Connector 139"/>
            <p:cNvCxnSpPr/>
            <p:nvPr/>
          </p:nvCxnSpPr>
          <p:spPr>
            <a:xfrm flipV="1">
              <a:off x="5375811" y="3659084"/>
              <a:ext cx="0" cy="25200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1" name="Straight Connector 140"/>
            <p:cNvCxnSpPr/>
            <p:nvPr/>
          </p:nvCxnSpPr>
          <p:spPr>
            <a:xfrm flipH="1">
              <a:off x="5051811" y="3914775"/>
              <a:ext cx="648000" cy="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42" name="TextBox 141"/>
            <p:cNvSpPr txBox="1"/>
            <p:nvPr/>
          </p:nvSpPr>
          <p:spPr>
            <a:xfrm>
              <a:off x="4924425" y="4152900"/>
              <a:ext cx="306494" cy="3693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GB" dirty="0"/>
                <a:t>h</a:t>
              </a:r>
            </a:p>
          </p:txBody>
        </p:sp>
        <p:sp>
          <p:nvSpPr>
            <p:cNvPr id="144" name="TextBox 143"/>
            <p:cNvSpPr txBox="1"/>
            <p:nvPr/>
          </p:nvSpPr>
          <p:spPr>
            <a:xfrm>
              <a:off x="5529471" y="4152900"/>
              <a:ext cx="237566" cy="3693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GB" dirty="0"/>
                <a:t>i</a:t>
              </a:r>
            </a:p>
          </p:txBody>
        </p:sp>
        <p:cxnSp>
          <p:nvCxnSpPr>
            <p:cNvPr id="145" name="Straight Connector 144"/>
            <p:cNvCxnSpPr/>
            <p:nvPr/>
          </p:nvCxnSpPr>
          <p:spPr>
            <a:xfrm flipV="1">
              <a:off x="5064885" y="3901559"/>
              <a:ext cx="0" cy="25200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6" name="Straight Connector 145"/>
            <p:cNvCxnSpPr/>
            <p:nvPr/>
          </p:nvCxnSpPr>
          <p:spPr>
            <a:xfrm flipV="1">
              <a:off x="5675094" y="3901559"/>
              <a:ext cx="0" cy="25200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8" name="TextBox 7"/>
          <p:cNvSpPr txBox="1"/>
          <p:nvPr/>
        </p:nvSpPr>
        <p:spPr>
          <a:xfrm>
            <a:off x="2606847" y="76200"/>
            <a:ext cx="3930307" cy="46166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GB" sz="2400" b="1" dirty="0" smtClean="0"/>
              <a:t>UNIX File/Directory Structure</a:t>
            </a:r>
            <a:endParaRPr lang="en-GB" sz="2400" b="1" dirty="0"/>
          </a:p>
        </p:txBody>
      </p:sp>
      <p:pic>
        <p:nvPicPr>
          <p:cNvPr id="7" name="File_Structure.mp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267200" y="31242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33102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7507"/>
    </mc:Choice>
    <mc:Fallback xmlns="">
      <p:transition spd="slow" advTm="675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2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2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000"/>
                            </p:stCondLst>
                            <p:childTnLst>
                              <p:par>
                                <p:cTn id="5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20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6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5" grpId="0" animBg="1"/>
      <p:bldP spid="25" grpId="0" animBg="1"/>
      <p:bldP spid="6" grpId="0" animBg="1"/>
      <p:bldP spid="35" grpId="0" animBg="1"/>
      <p:bldP spid="47" grpId="0" animBg="1"/>
      <p:bldP spid="48" grpId="0" animBg="1"/>
      <p:bldP spid="8" grpId="0" animBg="1"/>
    </p:bldLst>
  </p:timing>
  <p:extLst>
    <p:ext uri="{E180D4A7-C9FB-4DFB-919C-405C955672EB}">
      <p14:showEvtLst xmlns:p14="http://schemas.microsoft.com/office/powerpoint/2010/main">
        <p14:playEvt time="0" objId="7"/>
      </p14:showEvt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" name="Group 125"/>
          <p:cNvGrpSpPr/>
          <p:nvPr/>
        </p:nvGrpSpPr>
        <p:grpSpPr>
          <a:xfrm>
            <a:off x="105611" y="676275"/>
            <a:ext cx="8866939" cy="4379357"/>
            <a:chOff x="105611" y="152400"/>
            <a:chExt cx="8866939" cy="4379357"/>
          </a:xfrm>
        </p:grpSpPr>
        <p:cxnSp>
          <p:nvCxnSpPr>
            <p:cNvPr id="25" name="Straight Connector 24"/>
            <p:cNvCxnSpPr/>
            <p:nvPr/>
          </p:nvCxnSpPr>
          <p:spPr>
            <a:xfrm flipV="1">
              <a:off x="4668502" y="1685925"/>
              <a:ext cx="0" cy="27667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 flipV="1">
              <a:off x="4671677" y="1976290"/>
              <a:ext cx="0" cy="30960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4192252" y="152400"/>
              <a:ext cx="952500" cy="46166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b="1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root</a:t>
              </a:r>
              <a:endParaRPr lang="en-GB" sz="24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192878" y="1226368"/>
              <a:ext cx="951248" cy="46166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solidFill>
                <a:schemeClr val="accent2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b="1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home</a:t>
              </a:r>
              <a:endParaRPr lang="en-GB" sz="24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4" name="Straight Connector 23"/>
            <p:cNvCxnSpPr/>
            <p:nvPr/>
          </p:nvCxnSpPr>
          <p:spPr>
            <a:xfrm flipH="1">
              <a:off x="1537200" y="1953070"/>
              <a:ext cx="6274800" cy="10549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 flipV="1">
              <a:off x="1550026" y="1976290"/>
              <a:ext cx="0" cy="30960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34" name="TextBox 33"/>
            <p:cNvSpPr txBox="1"/>
            <p:nvPr/>
          </p:nvSpPr>
          <p:spPr>
            <a:xfrm>
              <a:off x="1074402" y="2262485"/>
              <a:ext cx="951248" cy="46166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solidFill>
                <a:schemeClr val="accent2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b="1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tom</a:t>
              </a:r>
              <a:endParaRPr lang="en-GB" sz="24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196053" y="2262485"/>
              <a:ext cx="951248" cy="46166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solidFill>
                <a:schemeClr val="accent2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b="1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dick</a:t>
              </a:r>
              <a:endParaRPr lang="en-GB" sz="24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7317704" y="2262485"/>
              <a:ext cx="951248" cy="46166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solidFill>
                <a:schemeClr val="accent2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b="1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fred</a:t>
              </a:r>
              <a:endParaRPr lang="en-GB" sz="24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30" name="Straight Connector 29"/>
            <p:cNvCxnSpPr/>
            <p:nvPr/>
          </p:nvCxnSpPr>
          <p:spPr>
            <a:xfrm flipV="1">
              <a:off x="7793328" y="1953070"/>
              <a:ext cx="0" cy="309415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35" name="TextBox 34"/>
            <p:cNvSpPr txBox="1"/>
            <p:nvPr/>
          </p:nvSpPr>
          <p:spPr>
            <a:xfrm>
              <a:off x="5201902" y="152400"/>
              <a:ext cx="277640" cy="276999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19050">
              <a:solidFill>
                <a:schemeClr val="accent3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GB" sz="1200" b="1" dirty="0" smtClean="0">
                  <a:latin typeface="Courier New" panose="02070309020205020404" pitchFamily="49" charset="0"/>
                </a:rPr>
                <a:t>/</a:t>
              </a:r>
              <a:endParaRPr lang="en-GB" sz="1200" b="1" dirty="0">
                <a:latin typeface="Courier New" panose="02070309020205020404" pitchFamily="49" charset="0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8317992" y="2253734"/>
              <a:ext cx="649537" cy="276999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19050">
              <a:solidFill>
                <a:schemeClr val="accent3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GB" sz="1200" b="1" dirty="0">
                  <a:latin typeface="Courier New" panose="02070309020205020404" pitchFamily="49" charset="0"/>
                </a:rPr>
                <a:t>~</a:t>
              </a:r>
              <a:r>
                <a:rPr lang="en-GB" sz="1200" b="1" dirty="0" err="1" smtClean="0">
                  <a:latin typeface="Courier New" panose="02070309020205020404" pitchFamily="49" charset="0"/>
                </a:rPr>
                <a:t>fred</a:t>
              </a:r>
              <a:endParaRPr lang="en-GB" sz="1200" b="1" dirty="0">
                <a:latin typeface="Courier New" panose="02070309020205020404" pitchFamily="49" charset="0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5195947" y="2253734"/>
              <a:ext cx="649537" cy="276999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19050">
              <a:solidFill>
                <a:schemeClr val="accent3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GB" sz="1200" b="1" dirty="0" smtClean="0">
                  <a:latin typeface="Courier New" panose="02070309020205020404" pitchFamily="49" charset="0"/>
                </a:rPr>
                <a:t>~dick</a:t>
              </a:r>
              <a:endParaRPr lang="en-GB" sz="1200" b="1" dirty="0">
                <a:latin typeface="Courier New" panose="02070309020205020404" pitchFamily="49" charset="0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2073901" y="2253734"/>
              <a:ext cx="649537" cy="276999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19050">
              <a:solidFill>
                <a:schemeClr val="accent3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GB" sz="1200" b="1" dirty="0" smtClean="0">
                  <a:latin typeface="Courier New" panose="02070309020205020404" pitchFamily="49" charset="0"/>
                </a:rPr>
                <a:t>~tom </a:t>
              </a:r>
              <a:endParaRPr lang="en-GB" sz="1200" b="1" dirty="0">
                <a:latin typeface="Courier New" panose="02070309020205020404" pitchFamily="49" charset="0"/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7522777" y="3209285"/>
              <a:ext cx="565200" cy="46166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solidFill>
                <a:schemeClr val="accent2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b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f1</a:t>
              </a:r>
              <a:endParaRPr lang="en-GB" sz="24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574988" y="3209285"/>
              <a:ext cx="565776" cy="46166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solidFill>
                <a:schemeClr val="accent2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b="1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t1</a:t>
              </a:r>
              <a:endParaRPr lang="en-GB" sz="24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1979227" y="3209285"/>
              <a:ext cx="565200" cy="46166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solidFill>
                <a:schemeClr val="accent2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b="1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t2</a:t>
              </a:r>
              <a:endParaRPr lang="en-GB" sz="24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61" name="Straight Connector 60"/>
            <p:cNvCxnSpPr/>
            <p:nvPr/>
          </p:nvCxnSpPr>
          <p:spPr>
            <a:xfrm flipH="1">
              <a:off x="837727" y="2894625"/>
              <a:ext cx="1440000" cy="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 flipV="1">
              <a:off x="1557727" y="2714625"/>
              <a:ext cx="0" cy="18000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 flipV="1">
              <a:off x="858502" y="2894625"/>
              <a:ext cx="0" cy="30960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 flipV="1">
              <a:off x="2258677" y="2894625"/>
              <a:ext cx="0" cy="309415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 flipV="1">
              <a:off x="7796251" y="2724150"/>
              <a:ext cx="0" cy="25200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 flipV="1">
              <a:off x="7796251" y="2895785"/>
              <a:ext cx="0" cy="309415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67" name="TextBox 66"/>
            <p:cNvSpPr txBox="1"/>
            <p:nvPr/>
          </p:nvSpPr>
          <p:spPr>
            <a:xfrm>
              <a:off x="3689663" y="3209285"/>
              <a:ext cx="565776" cy="46166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solidFill>
                <a:schemeClr val="accent2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d</a:t>
              </a:r>
              <a:r>
                <a:rPr lang="en-GB" sz="2400" b="1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  <a:endParaRPr lang="en-GB" sz="24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5093902" y="3209285"/>
              <a:ext cx="565200" cy="46166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solidFill>
                <a:schemeClr val="accent2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d</a:t>
              </a:r>
              <a:r>
                <a:rPr lang="en-GB" sz="2400" b="1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2</a:t>
              </a:r>
              <a:endParaRPr lang="en-GB" sz="24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69" name="Straight Connector 68"/>
            <p:cNvCxnSpPr/>
            <p:nvPr/>
          </p:nvCxnSpPr>
          <p:spPr>
            <a:xfrm flipH="1">
              <a:off x="3952402" y="2894625"/>
              <a:ext cx="1440000" cy="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 flipV="1">
              <a:off x="4672402" y="2714625"/>
              <a:ext cx="0" cy="18000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 flipV="1">
              <a:off x="3973177" y="2894625"/>
              <a:ext cx="0" cy="30960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 flipV="1">
              <a:off x="5373352" y="2894625"/>
              <a:ext cx="0" cy="309415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74" name="TextBox 73"/>
            <p:cNvSpPr txBox="1"/>
            <p:nvPr/>
          </p:nvSpPr>
          <p:spPr>
            <a:xfrm>
              <a:off x="2114190" y="4155043"/>
              <a:ext cx="306494" cy="3693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GB" dirty="0"/>
                <a:t>d</a:t>
              </a:r>
            </a:p>
          </p:txBody>
        </p:sp>
        <p:cxnSp>
          <p:nvCxnSpPr>
            <p:cNvPr id="75" name="Straight Connector 74"/>
            <p:cNvCxnSpPr/>
            <p:nvPr/>
          </p:nvCxnSpPr>
          <p:spPr>
            <a:xfrm flipV="1">
              <a:off x="7796251" y="3659084"/>
              <a:ext cx="0" cy="25200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 flipH="1">
              <a:off x="6866950" y="3924300"/>
              <a:ext cx="1858602" cy="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77" name="TextBox 76"/>
            <p:cNvSpPr txBox="1"/>
            <p:nvPr/>
          </p:nvSpPr>
          <p:spPr>
            <a:xfrm>
              <a:off x="6749089" y="4162425"/>
              <a:ext cx="239168" cy="3693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GB" dirty="0"/>
                <a:t>j</a:t>
              </a: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8564228" y="4162425"/>
              <a:ext cx="369012" cy="3693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GB" dirty="0"/>
                <a:t>m</a:t>
              </a: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7959181" y="4162425"/>
              <a:ext cx="237566" cy="3693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GB" dirty="0"/>
                <a:t>l</a:t>
              </a: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7354135" y="4162425"/>
              <a:ext cx="288862" cy="3693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GB" dirty="0"/>
                <a:t>k</a:t>
              </a:r>
            </a:p>
          </p:txBody>
        </p:sp>
        <p:cxnSp>
          <p:nvCxnSpPr>
            <p:cNvPr id="81" name="Straight Connector 80"/>
            <p:cNvCxnSpPr/>
            <p:nvPr/>
          </p:nvCxnSpPr>
          <p:spPr>
            <a:xfrm flipV="1">
              <a:off x="6889549" y="3911084"/>
              <a:ext cx="0" cy="25200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/>
            <p:nvPr/>
          </p:nvCxnSpPr>
          <p:spPr>
            <a:xfrm flipV="1">
              <a:off x="8720176" y="3911084"/>
              <a:ext cx="0" cy="25200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/>
          </p:nvCxnSpPr>
          <p:spPr>
            <a:xfrm flipV="1">
              <a:off x="7499758" y="3911084"/>
              <a:ext cx="0" cy="25200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/>
            <p:nvPr/>
          </p:nvCxnSpPr>
          <p:spPr>
            <a:xfrm flipV="1">
              <a:off x="8109967" y="3911084"/>
              <a:ext cx="0" cy="25200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/>
          </p:nvCxnSpPr>
          <p:spPr>
            <a:xfrm flipV="1">
              <a:off x="3972173" y="3661227"/>
              <a:ext cx="0" cy="25200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/>
            <p:nvPr/>
          </p:nvCxnSpPr>
          <p:spPr>
            <a:xfrm flipH="1">
              <a:off x="3347672" y="3916918"/>
              <a:ext cx="1260000" cy="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87" name="TextBox 86"/>
            <p:cNvSpPr txBox="1"/>
            <p:nvPr/>
          </p:nvSpPr>
          <p:spPr>
            <a:xfrm>
              <a:off x="3220286" y="4155043"/>
              <a:ext cx="300082" cy="3693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GB" dirty="0"/>
                <a:t>e</a:t>
              </a:r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4430378" y="4155043"/>
              <a:ext cx="293670" cy="3693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GB" dirty="0"/>
                <a:t>g</a:t>
              </a:r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3825332" y="4155043"/>
              <a:ext cx="255198" cy="3693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GB" dirty="0"/>
                <a:t>f</a:t>
              </a:r>
            </a:p>
          </p:txBody>
        </p:sp>
        <p:cxnSp>
          <p:nvCxnSpPr>
            <p:cNvPr id="90" name="Straight Connector 89"/>
            <p:cNvCxnSpPr/>
            <p:nvPr/>
          </p:nvCxnSpPr>
          <p:spPr>
            <a:xfrm flipV="1">
              <a:off x="3360746" y="3903702"/>
              <a:ext cx="0" cy="25200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/>
            <p:nvPr/>
          </p:nvCxnSpPr>
          <p:spPr>
            <a:xfrm flipV="1">
              <a:off x="3970955" y="3903702"/>
              <a:ext cx="0" cy="25200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/>
            <p:nvPr/>
          </p:nvCxnSpPr>
          <p:spPr>
            <a:xfrm flipV="1">
              <a:off x="4581164" y="3903702"/>
              <a:ext cx="0" cy="25200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/>
            <p:nvPr/>
          </p:nvCxnSpPr>
          <p:spPr>
            <a:xfrm flipV="1">
              <a:off x="857498" y="3661227"/>
              <a:ext cx="0" cy="25200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/>
            <p:nvPr/>
          </p:nvCxnSpPr>
          <p:spPr>
            <a:xfrm flipH="1">
              <a:off x="232997" y="3916918"/>
              <a:ext cx="1260000" cy="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95" name="TextBox 94"/>
            <p:cNvSpPr txBox="1"/>
            <p:nvPr/>
          </p:nvSpPr>
          <p:spPr>
            <a:xfrm>
              <a:off x="105611" y="4155043"/>
              <a:ext cx="295274" cy="3693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a</a:t>
              </a:r>
              <a:endParaRPr lang="en-GB" dirty="0"/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1315703" y="4155043"/>
              <a:ext cx="282450" cy="3693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GB" dirty="0"/>
                <a:t>c</a:t>
              </a: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710657" y="4155043"/>
              <a:ext cx="306494" cy="3693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GB" dirty="0"/>
                <a:t>b</a:t>
              </a:r>
            </a:p>
          </p:txBody>
        </p:sp>
        <p:cxnSp>
          <p:nvCxnSpPr>
            <p:cNvPr id="98" name="Straight Connector 97"/>
            <p:cNvCxnSpPr/>
            <p:nvPr/>
          </p:nvCxnSpPr>
          <p:spPr>
            <a:xfrm flipV="1">
              <a:off x="246071" y="3903702"/>
              <a:ext cx="0" cy="25200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/>
          </p:nvCxnSpPr>
          <p:spPr>
            <a:xfrm flipV="1">
              <a:off x="856280" y="3903702"/>
              <a:ext cx="0" cy="25200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/>
          </p:nvCxnSpPr>
          <p:spPr>
            <a:xfrm flipV="1">
              <a:off x="1466489" y="3903702"/>
              <a:ext cx="0" cy="25200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/>
          </p:nvCxnSpPr>
          <p:spPr>
            <a:xfrm flipV="1">
              <a:off x="2261827" y="3672300"/>
              <a:ext cx="0" cy="46800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/>
          </p:nvCxnSpPr>
          <p:spPr>
            <a:xfrm flipV="1">
              <a:off x="5375811" y="3659084"/>
              <a:ext cx="0" cy="25200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/>
          </p:nvCxnSpPr>
          <p:spPr>
            <a:xfrm flipH="1">
              <a:off x="5051811" y="3914775"/>
              <a:ext cx="648000" cy="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04" name="TextBox 103"/>
            <p:cNvSpPr txBox="1"/>
            <p:nvPr/>
          </p:nvSpPr>
          <p:spPr>
            <a:xfrm>
              <a:off x="4924425" y="4152900"/>
              <a:ext cx="306494" cy="3693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GB" dirty="0"/>
                <a:t>h</a:t>
              </a:r>
            </a:p>
          </p:txBody>
        </p:sp>
        <p:sp>
          <p:nvSpPr>
            <p:cNvPr id="105" name="TextBox 104"/>
            <p:cNvSpPr txBox="1"/>
            <p:nvPr/>
          </p:nvSpPr>
          <p:spPr>
            <a:xfrm>
              <a:off x="5529471" y="4152900"/>
              <a:ext cx="237566" cy="3693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GB" dirty="0"/>
                <a:t>i</a:t>
              </a:r>
            </a:p>
          </p:txBody>
        </p:sp>
        <p:cxnSp>
          <p:nvCxnSpPr>
            <p:cNvPr id="106" name="Straight Connector 105"/>
            <p:cNvCxnSpPr/>
            <p:nvPr/>
          </p:nvCxnSpPr>
          <p:spPr>
            <a:xfrm flipV="1">
              <a:off x="5064885" y="3901559"/>
              <a:ext cx="0" cy="25200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/>
          </p:nvCxnSpPr>
          <p:spPr>
            <a:xfrm flipV="1">
              <a:off x="5675094" y="3901559"/>
              <a:ext cx="0" cy="25200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13" name="TextBox 112"/>
            <p:cNvSpPr txBox="1"/>
            <p:nvPr/>
          </p:nvSpPr>
          <p:spPr>
            <a:xfrm>
              <a:off x="325102" y="1214735"/>
              <a:ext cx="951248" cy="461665"/>
            </a:xfrm>
            <a:prstGeom prst="rect">
              <a:avLst/>
            </a:prstGeom>
            <a:solidFill>
              <a:schemeClr val="accent1">
                <a:alpha val="10000"/>
              </a:schemeClr>
            </a:solidFill>
            <a:ln w="19050">
              <a:solidFill>
                <a:schemeClr val="accent1">
                  <a:alpha val="1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b="1" dirty="0" err="1" smtClean="0">
                  <a:solidFill>
                    <a:schemeClr val="tx1">
                      <a:alpha val="1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sbin</a:t>
              </a:r>
              <a:endParaRPr lang="en-GB" sz="2400" b="1" dirty="0">
                <a:solidFill>
                  <a:schemeClr val="tx1">
                    <a:alpha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14" name="TextBox 113"/>
            <p:cNvSpPr txBox="1"/>
            <p:nvPr/>
          </p:nvSpPr>
          <p:spPr>
            <a:xfrm>
              <a:off x="1607802" y="1214735"/>
              <a:ext cx="951248" cy="461665"/>
            </a:xfrm>
            <a:prstGeom prst="rect">
              <a:avLst/>
            </a:prstGeom>
            <a:solidFill>
              <a:schemeClr val="accent1">
                <a:alpha val="10000"/>
              </a:schemeClr>
            </a:solidFill>
            <a:ln w="19050">
              <a:solidFill>
                <a:schemeClr val="accent1">
                  <a:alpha val="1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b="1" dirty="0" smtClean="0">
                  <a:solidFill>
                    <a:schemeClr val="tx1">
                      <a:alpha val="1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dev</a:t>
              </a:r>
              <a:endParaRPr lang="en-GB" sz="2400" b="1" dirty="0">
                <a:solidFill>
                  <a:schemeClr val="tx1">
                    <a:alpha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15" name="TextBox 114"/>
            <p:cNvSpPr txBox="1"/>
            <p:nvPr/>
          </p:nvSpPr>
          <p:spPr>
            <a:xfrm>
              <a:off x="2890502" y="1214735"/>
              <a:ext cx="951248" cy="461665"/>
            </a:xfrm>
            <a:prstGeom prst="rect">
              <a:avLst/>
            </a:prstGeom>
            <a:solidFill>
              <a:schemeClr val="accent1">
                <a:alpha val="10000"/>
              </a:schemeClr>
            </a:solidFill>
            <a:ln w="19050">
              <a:solidFill>
                <a:schemeClr val="accent1">
                  <a:alpha val="1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b="1" dirty="0" err="1" smtClean="0">
                  <a:solidFill>
                    <a:schemeClr val="tx1">
                      <a:alpha val="1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etc</a:t>
              </a:r>
              <a:endParaRPr lang="en-GB" sz="2400" b="1" dirty="0">
                <a:solidFill>
                  <a:schemeClr val="tx1">
                    <a:alpha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5455902" y="1214735"/>
              <a:ext cx="951248" cy="461665"/>
            </a:xfrm>
            <a:prstGeom prst="rect">
              <a:avLst/>
            </a:prstGeom>
            <a:solidFill>
              <a:schemeClr val="accent1">
                <a:alpha val="10000"/>
              </a:schemeClr>
            </a:solidFill>
            <a:ln w="19050">
              <a:solidFill>
                <a:schemeClr val="accent1">
                  <a:alpha val="1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b="1" dirty="0" err="1" smtClean="0">
                  <a:solidFill>
                    <a:schemeClr val="tx1">
                      <a:alpha val="1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sbin</a:t>
              </a:r>
              <a:endParaRPr lang="en-GB" sz="2400" b="1" dirty="0">
                <a:solidFill>
                  <a:schemeClr val="tx1">
                    <a:alpha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17" name="TextBox 116"/>
            <p:cNvSpPr txBox="1"/>
            <p:nvPr/>
          </p:nvSpPr>
          <p:spPr>
            <a:xfrm>
              <a:off x="6738602" y="1214735"/>
              <a:ext cx="951248" cy="461665"/>
            </a:xfrm>
            <a:prstGeom prst="rect">
              <a:avLst/>
            </a:prstGeom>
            <a:solidFill>
              <a:schemeClr val="accent1">
                <a:alpha val="10000"/>
              </a:schemeClr>
            </a:solidFill>
            <a:ln w="19050">
              <a:solidFill>
                <a:schemeClr val="accent1">
                  <a:alpha val="1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b="1" dirty="0" err="1" smtClean="0">
                  <a:solidFill>
                    <a:schemeClr val="tx1">
                      <a:alpha val="1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usr</a:t>
              </a:r>
              <a:endParaRPr lang="en-GB" sz="2400" b="1" dirty="0">
                <a:solidFill>
                  <a:schemeClr val="tx1">
                    <a:alpha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18" name="TextBox 117"/>
            <p:cNvSpPr txBox="1"/>
            <p:nvPr/>
          </p:nvSpPr>
          <p:spPr>
            <a:xfrm>
              <a:off x="8021302" y="1214735"/>
              <a:ext cx="951248" cy="461665"/>
            </a:xfrm>
            <a:prstGeom prst="rect">
              <a:avLst/>
            </a:prstGeom>
            <a:solidFill>
              <a:schemeClr val="accent1">
                <a:alpha val="10000"/>
              </a:schemeClr>
            </a:solidFill>
            <a:ln w="19050">
              <a:solidFill>
                <a:schemeClr val="accent1">
                  <a:alpha val="1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b="1" dirty="0" err="1" smtClean="0">
                  <a:solidFill>
                    <a:schemeClr val="tx1">
                      <a:alpha val="1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var</a:t>
              </a:r>
              <a:endParaRPr lang="en-GB" sz="2400" b="1" dirty="0">
                <a:solidFill>
                  <a:schemeClr val="tx1">
                    <a:alpha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19" name="Straight Connector 118"/>
            <p:cNvCxnSpPr>
              <a:stCxn id="113" idx="0"/>
            </p:cNvCxnSpPr>
            <p:nvPr/>
          </p:nvCxnSpPr>
          <p:spPr>
            <a:xfrm flipV="1">
              <a:off x="800726" y="928835"/>
              <a:ext cx="0" cy="285900"/>
            </a:xfrm>
            <a:prstGeom prst="line">
              <a:avLst/>
            </a:prstGeom>
            <a:solidFill>
              <a:schemeClr val="accent1">
                <a:alpha val="10000"/>
              </a:schemeClr>
            </a:solidFill>
            <a:ln>
              <a:solidFill>
                <a:schemeClr val="accent1">
                  <a:alpha val="10000"/>
                </a:schemeClr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>
              <a:stCxn id="114" idx="0"/>
            </p:cNvCxnSpPr>
            <p:nvPr/>
          </p:nvCxnSpPr>
          <p:spPr>
            <a:xfrm flipV="1">
              <a:off x="2083426" y="938065"/>
              <a:ext cx="0" cy="276670"/>
            </a:xfrm>
            <a:prstGeom prst="line">
              <a:avLst/>
            </a:prstGeom>
            <a:solidFill>
              <a:schemeClr val="accent1">
                <a:alpha val="10000"/>
              </a:schemeClr>
            </a:solidFill>
            <a:ln>
              <a:solidFill>
                <a:schemeClr val="accent1">
                  <a:alpha val="10000"/>
                </a:schemeClr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>
              <a:stCxn id="115" idx="0"/>
            </p:cNvCxnSpPr>
            <p:nvPr/>
          </p:nvCxnSpPr>
          <p:spPr>
            <a:xfrm flipV="1">
              <a:off x="3366126" y="938065"/>
              <a:ext cx="0" cy="276670"/>
            </a:xfrm>
            <a:prstGeom prst="line">
              <a:avLst/>
            </a:prstGeom>
            <a:solidFill>
              <a:schemeClr val="accent1">
                <a:alpha val="10000"/>
              </a:schemeClr>
            </a:solidFill>
            <a:ln>
              <a:solidFill>
                <a:schemeClr val="accent1">
                  <a:alpha val="10000"/>
                </a:schemeClr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2" name="Straight Connector 121"/>
            <p:cNvCxnSpPr>
              <a:stCxn id="116" idx="0"/>
            </p:cNvCxnSpPr>
            <p:nvPr/>
          </p:nvCxnSpPr>
          <p:spPr>
            <a:xfrm flipV="1">
              <a:off x="5931526" y="938065"/>
              <a:ext cx="0" cy="276670"/>
            </a:xfrm>
            <a:prstGeom prst="line">
              <a:avLst/>
            </a:prstGeom>
            <a:solidFill>
              <a:schemeClr val="accent1">
                <a:alpha val="10000"/>
              </a:schemeClr>
            </a:solidFill>
            <a:ln>
              <a:solidFill>
                <a:schemeClr val="accent1">
                  <a:alpha val="10000"/>
                </a:schemeClr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>
              <a:stCxn id="117" idx="0"/>
            </p:cNvCxnSpPr>
            <p:nvPr/>
          </p:nvCxnSpPr>
          <p:spPr>
            <a:xfrm flipV="1">
              <a:off x="7214226" y="938065"/>
              <a:ext cx="0" cy="276670"/>
            </a:xfrm>
            <a:prstGeom prst="line">
              <a:avLst/>
            </a:prstGeom>
            <a:solidFill>
              <a:schemeClr val="accent1">
                <a:alpha val="10000"/>
              </a:schemeClr>
            </a:solidFill>
            <a:ln>
              <a:solidFill>
                <a:schemeClr val="accent1">
                  <a:alpha val="10000"/>
                </a:schemeClr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>
              <a:stCxn id="118" idx="0"/>
            </p:cNvCxnSpPr>
            <p:nvPr/>
          </p:nvCxnSpPr>
          <p:spPr>
            <a:xfrm flipV="1">
              <a:off x="8496926" y="914400"/>
              <a:ext cx="0" cy="300335"/>
            </a:xfrm>
            <a:prstGeom prst="line">
              <a:avLst/>
            </a:prstGeom>
            <a:solidFill>
              <a:schemeClr val="accent1">
                <a:alpha val="10000"/>
              </a:schemeClr>
            </a:solidFill>
            <a:ln>
              <a:solidFill>
                <a:schemeClr val="accent1">
                  <a:alpha val="10000"/>
                </a:schemeClr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/>
            <p:nvPr/>
          </p:nvCxnSpPr>
          <p:spPr>
            <a:xfrm flipH="1">
              <a:off x="800726" y="926047"/>
              <a:ext cx="7696200" cy="12018"/>
            </a:xfrm>
            <a:prstGeom prst="line">
              <a:avLst/>
            </a:prstGeom>
            <a:solidFill>
              <a:schemeClr val="accent1">
                <a:alpha val="10000"/>
              </a:schemeClr>
            </a:solidFill>
            <a:ln>
              <a:solidFill>
                <a:schemeClr val="accent1">
                  <a:alpha val="10000"/>
                </a:schemeClr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/>
          </p:nvCxnSpPr>
          <p:spPr>
            <a:xfrm flipV="1">
              <a:off x="4668502" y="609600"/>
              <a:ext cx="0" cy="32400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/>
          </p:nvCxnSpPr>
          <p:spPr>
            <a:xfrm flipV="1">
              <a:off x="4668502" y="886270"/>
              <a:ext cx="0" cy="32400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09" name="TextBox 108"/>
          <p:cNvSpPr txBox="1"/>
          <p:nvPr/>
        </p:nvSpPr>
        <p:spPr>
          <a:xfrm>
            <a:off x="2606847" y="76200"/>
            <a:ext cx="3930307" cy="46166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GB" sz="2400" b="1" dirty="0" smtClean="0"/>
              <a:t>UNIX File/Directory Structure</a:t>
            </a:r>
            <a:endParaRPr lang="en-GB" sz="2400" b="1" dirty="0"/>
          </a:p>
        </p:txBody>
      </p:sp>
      <p:sp>
        <p:nvSpPr>
          <p:cNvPr id="110" name="TextBox 109"/>
          <p:cNvSpPr txBox="1"/>
          <p:nvPr/>
        </p:nvSpPr>
        <p:spPr>
          <a:xfrm>
            <a:off x="2896702" y="76200"/>
            <a:ext cx="3350597" cy="46166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GB" sz="2400" b="1" dirty="0" smtClean="0"/>
              <a:t>File Reference - Absolute</a:t>
            </a:r>
            <a:endParaRPr lang="en-GB" sz="2400" b="1" dirty="0"/>
          </a:p>
        </p:txBody>
      </p:sp>
      <p:sp>
        <p:nvSpPr>
          <p:cNvPr id="2" name="Oval 1"/>
          <p:cNvSpPr/>
          <p:nvPr/>
        </p:nvSpPr>
        <p:spPr>
          <a:xfrm>
            <a:off x="4476750" y="762000"/>
            <a:ext cx="360000" cy="360000"/>
          </a:xfrm>
          <a:prstGeom prst="ellipse">
            <a:avLst/>
          </a:prstGeom>
          <a:solidFill>
            <a:schemeClr val="accent3">
              <a:lumMod val="20000"/>
              <a:lumOff val="80000"/>
              <a:alpha val="7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" name="Straight Connector 3"/>
          <p:cNvCxnSpPr>
            <a:stCxn id="21" idx="2"/>
            <a:endCxn id="22" idx="0"/>
          </p:cNvCxnSpPr>
          <p:nvPr/>
        </p:nvCxnSpPr>
        <p:spPr>
          <a:xfrm>
            <a:off x="4668502" y="1137940"/>
            <a:ext cx="0" cy="612303"/>
          </a:xfrm>
          <a:prstGeom prst="line">
            <a:avLst/>
          </a:prstGeom>
          <a:ln w="76200">
            <a:solidFill>
              <a:schemeClr val="accent3">
                <a:lumMod val="40000"/>
                <a:lumOff val="6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/>
          <p:cNvCxnSpPr>
            <a:stCxn id="31" idx="2"/>
            <a:endCxn id="67" idx="0"/>
          </p:cNvCxnSpPr>
          <p:nvPr/>
        </p:nvCxnSpPr>
        <p:spPr>
          <a:xfrm flipH="1">
            <a:off x="3972551" y="3248025"/>
            <a:ext cx="699126" cy="485135"/>
          </a:xfrm>
          <a:prstGeom prst="line">
            <a:avLst/>
          </a:prstGeom>
          <a:ln w="76200">
            <a:solidFill>
              <a:schemeClr val="accent3">
                <a:lumMod val="40000"/>
                <a:lumOff val="6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/>
          <p:cNvCxnSpPr>
            <a:stCxn id="67" idx="2"/>
            <a:endCxn id="87" idx="0"/>
          </p:cNvCxnSpPr>
          <p:nvPr/>
        </p:nvCxnSpPr>
        <p:spPr>
          <a:xfrm flipH="1">
            <a:off x="3370327" y="4194825"/>
            <a:ext cx="602224" cy="484093"/>
          </a:xfrm>
          <a:prstGeom prst="line">
            <a:avLst/>
          </a:prstGeom>
          <a:ln w="76200">
            <a:solidFill>
              <a:schemeClr val="accent3">
                <a:lumMod val="40000"/>
                <a:lumOff val="6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5-Point Star 126"/>
          <p:cNvSpPr/>
          <p:nvPr/>
        </p:nvSpPr>
        <p:spPr>
          <a:xfrm>
            <a:off x="3000375" y="4505218"/>
            <a:ext cx="288000" cy="288000"/>
          </a:xfrm>
          <a:prstGeom prst="star5">
            <a:avLst/>
          </a:prstGeom>
          <a:solidFill>
            <a:schemeClr val="bg1">
              <a:lumMod val="75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Box 12"/>
          <p:cNvSpPr txBox="1"/>
          <p:nvPr/>
        </p:nvSpPr>
        <p:spPr>
          <a:xfrm>
            <a:off x="76200" y="5181600"/>
            <a:ext cx="8906272" cy="646331"/>
          </a:xfrm>
          <a:prstGeom prst="rect">
            <a:avLst/>
          </a:prstGeom>
          <a:solidFill>
            <a:schemeClr val="bg2"/>
          </a:solidFill>
          <a:ln w="19050"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GB" dirty="0" smtClean="0"/>
              <a:t>An “</a:t>
            </a:r>
            <a:r>
              <a:rPr lang="en-GB" b="1" dirty="0" smtClean="0"/>
              <a:t>absolute</a:t>
            </a:r>
            <a:r>
              <a:rPr lang="en-GB" dirty="0" smtClean="0"/>
              <a:t>” file address places a file “</a:t>
            </a:r>
            <a:r>
              <a:rPr lang="en-GB" b="1" dirty="0" smtClean="0"/>
              <a:t>relative</a:t>
            </a:r>
            <a:r>
              <a:rPr lang="en-GB" dirty="0" smtClean="0"/>
              <a:t>” to any point in the </a:t>
            </a:r>
            <a:r>
              <a:rPr lang="en-GB" b="1" dirty="0" smtClean="0"/>
              <a:t>File Hierarchy </a:t>
            </a:r>
            <a:r>
              <a:rPr lang="en-GB" dirty="0" smtClean="0"/>
              <a:t>whose position cannot alter with context. For example, </a:t>
            </a:r>
            <a:r>
              <a:rPr lang="en-GB" b="1" dirty="0" smtClean="0"/>
              <a:t>root</a:t>
            </a:r>
            <a:r>
              <a:rPr lang="en-GB" dirty="0" smtClean="0"/>
              <a:t> (</a:t>
            </a:r>
            <a:r>
              <a:rPr lang="en-GB" b="1" dirty="0" smtClean="0"/>
              <a:t>/</a:t>
            </a:r>
            <a:r>
              <a:rPr lang="en-GB" dirty="0" smtClean="0"/>
              <a:t>).</a:t>
            </a:r>
            <a:endParaRPr lang="en-GB" dirty="0"/>
          </a:p>
        </p:txBody>
      </p:sp>
      <p:sp>
        <p:nvSpPr>
          <p:cNvPr id="14" name="TextBox 13"/>
          <p:cNvSpPr txBox="1"/>
          <p:nvPr/>
        </p:nvSpPr>
        <p:spPr>
          <a:xfrm>
            <a:off x="2981903" y="6136957"/>
            <a:ext cx="385042" cy="49244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accent3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GB" sz="2600" b="1" dirty="0" smtClean="0">
                <a:latin typeface="Courier New" panose="02070309020205020404" pitchFamily="49" charset="0"/>
              </a:rPr>
              <a:t>/</a:t>
            </a:r>
            <a:endParaRPr lang="en-GB" sz="2600" b="1" dirty="0">
              <a:latin typeface="Courier New" panose="02070309020205020404" pitchFamily="49" charset="0"/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2981903" y="6136957"/>
            <a:ext cx="1186543" cy="49244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accent3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GB" sz="2600" b="1" dirty="0" smtClean="0">
                <a:latin typeface="Courier New" panose="02070309020205020404" pitchFamily="49" charset="0"/>
              </a:rPr>
              <a:t>/home</a:t>
            </a:r>
            <a:endParaRPr lang="en-GB" sz="2600" b="1" dirty="0">
              <a:latin typeface="Courier New" panose="02070309020205020404" pitchFamily="49" charset="0"/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2981903" y="6136957"/>
            <a:ext cx="2188420" cy="49244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accent3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GB" sz="2600" b="1" dirty="0" smtClean="0">
                <a:latin typeface="Courier New" panose="02070309020205020404" pitchFamily="49" charset="0"/>
              </a:rPr>
              <a:t>/home/dick</a:t>
            </a:r>
            <a:endParaRPr lang="en-GB" sz="2600" b="1" dirty="0">
              <a:latin typeface="Courier New" panose="02070309020205020404" pitchFamily="49" charset="0"/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2981903" y="6136957"/>
            <a:ext cx="2789546" cy="49244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accent3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GB" sz="2600" b="1" dirty="0" smtClean="0">
                <a:latin typeface="Courier New" panose="02070309020205020404" pitchFamily="49" charset="0"/>
              </a:rPr>
              <a:t>/home/dick/d1</a:t>
            </a:r>
            <a:endParaRPr lang="en-GB" sz="2600" b="1" dirty="0">
              <a:latin typeface="Courier New" panose="02070309020205020404" pitchFamily="49" charset="0"/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2981903" y="6136957"/>
            <a:ext cx="3190297" cy="49244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accent3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GB" sz="2600" b="1" dirty="0" smtClean="0">
                <a:latin typeface="Courier New" panose="02070309020205020404" pitchFamily="49" charset="0"/>
              </a:rPr>
              <a:t>/home/dick/d1/e</a:t>
            </a:r>
            <a:endParaRPr lang="en-GB" sz="2600" b="1" dirty="0">
              <a:latin typeface="Courier New" panose="02070309020205020404" pitchFamily="49" charset="0"/>
            </a:endParaRPr>
          </a:p>
        </p:txBody>
      </p:sp>
      <p:cxnSp>
        <p:nvCxnSpPr>
          <p:cNvPr id="108" name="Straight Connector 107"/>
          <p:cNvCxnSpPr/>
          <p:nvPr/>
        </p:nvCxnSpPr>
        <p:spPr>
          <a:xfrm>
            <a:off x="4668502" y="2211908"/>
            <a:ext cx="3175" cy="574452"/>
          </a:xfrm>
          <a:prstGeom prst="line">
            <a:avLst/>
          </a:prstGeom>
          <a:ln w="76200">
            <a:solidFill>
              <a:schemeClr val="accent3">
                <a:lumMod val="40000"/>
                <a:lumOff val="6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2537292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1082"/>
    </mc:Choice>
    <mc:Fallback xmlns="">
      <p:transition spd="slow" advTm="610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2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2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20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2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20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20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20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" grpId="0" animBg="1"/>
      <p:bldP spid="110" grpId="0" animBg="1"/>
      <p:bldP spid="2" grpId="0" animBg="1"/>
      <p:bldP spid="127" grpId="0" animBg="1"/>
      <p:bldP spid="13" grpId="0" animBg="1"/>
      <p:bldP spid="14" grpId="0" animBg="1"/>
      <p:bldP spid="132" grpId="0" animBg="1"/>
      <p:bldP spid="133" grpId="0" animBg="1"/>
      <p:bldP spid="134" grpId="0" animBg="1"/>
      <p:bldP spid="13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" name="Group 125"/>
          <p:cNvGrpSpPr/>
          <p:nvPr/>
        </p:nvGrpSpPr>
        <p:grpSpPr>
          <a:xfrm>
            <a:off x="105611" y="676275"/>
            <a:ext cx="8866939" cy="4379357"/>
            <a:chOff x="105611" y="152400"/>
            <a:chExt cx="8866939" cy="4379357"/>
          </a:xfrm>
        </p:grpSpPr>
        <p:sp>
          <p:nvSpPr>
            <p:cNvPr id="21" name="TextBox 20"/>
            <p:cNvSpPr txBox="1"/>
            <p:nvPr/>
          </p:nvSpPr>
          <p:spPr>
            <a:xfrm>
              <a:off x="4192252" y="152400"/>
              <a:ext cx="952500" cy="46166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b="1" dirty="0" smtClean="0">
                  <a:solidFill>
                    <a:prstClr val="black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root</a:t>
              </a:r>
              <a:endParaRPr lang="en-GB" sz="24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192878" y="1226368"/>
              <a:ext cx="951248" cy="46166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solidFill>
                <a:schemeClr val="accent2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b="1" dirty="0" smtClean="0">
                  <a:solidFill>
                    <a:prstClr val="black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home</a:t>
              </a:r>
              <a:endParaRPr lang="en-GB" sz="24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4" name="Straight Connector 23"/>
            <p:cNvCxnSpPr/>
            <p:nvPr/>
          </p:nvCxnSpPr>
          <p:spPr>
            <a:xfrm flipH="1">
              <a:off x="1533600" y="1953070"/>
              <a:ext cx="6274800" cy="10549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flipV="1">
              <a:off x="4668502" y="1685925"/>
              <a:ext cx="0" cy="27667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 flipV="1">
              <a:off x="1550026" y="1976290"/>
              <a:ext cx="0" cy="30960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34" name="TextBox 33"/>
            <p:cNvSpPr txBox="1"/>
            <p:nvPr/>
          </p:nvSpPr>
          <p:spPr>
            <a:xfrm>
              <a:off x="1074402" y="2262485"/>
              <a:ext cx="951248" cy="46166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solidFill>
                <a:schemeClr val="accent2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b="1" dirty="0" smtClean="0">
                  <a:solidFill>
                    <a:prstClr val="black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tom</a:t>
              </a:r>
              <a:endParaRPr lang="en-GB" sz="24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196053" y="2262485"/>
              <a:ext cx="951248" cy="46166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solidFill>
                <a:schemeClr val="accent2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b="1" dirty="0" smtClean="0">
                  <a:solidFill>
                    <a:prstClr val="black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dick</a:t>
              </a:r>
              <a:endParaRPr lang="en-GB" sz="24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32" name="Straight Connector 31"/>
            <p:cNvCxnSpPr/>
            <p:nvPr/>
          </p:nvCxnSpPr>
          <p:spPr>
            <a:xfrm flipV="1">
              <a:off x="4671677" y="1976290"/>
              <a:ext cx="0" cy="30960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29" name="TextBox 28"/>
            <p:cNvSpPr txBox="1"/>
            <p:nvPr/>
          </p:nvSpPr>
          <p:spPr>
            <a:xfrm>
              <a:off x="7317704" y="2262485"/>
              <a:ext cx="951248" cy="46166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solidFill>
                <a:schemeClr val="accent2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b="1" dirty="0" err="1" smtClean="0">
                  <a:solidFill>
                    <a:prstClr val="black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fred</a:t>
              </a:r>
              <a:endParaRPr lang="en-GB" sz="24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30" name="Straight Connector 29"/>
            <p:cNvCxnSpPr/>
            <p:nvPr/>
          </p:nvCxnSpPr>
          <p:spPr>
            <a:xfrm flipV="1">
              <a:off x="7793328" y="1953070"/>
              <a:ext cx="0" cy="309415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35" name="TextBox 34"/>
            <p:cNvSpPr txBox="1"/>
            <p:nvPr/>
          </p:nvSpPr>
          <p:spPr>
            <a:xfrm>
              <a:off x="5201902" y="152400"/>
              <a:ext cx="277640" cy="276999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19050">
              <a:solidFill>
                <a:schemeClr val="accent3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GB" sz="1200" b="1" dirty="0" smtClean="0">
                  <a:solidFill>
                    <a:prstClr val="black"/>
                  </a:solidFill>
                  <a:latin typeface="Courier New" panose="02070309020205020404" pitchFamily="49" charset="0"/>
                </a:rPr>
                <a:t>/</a:t>
              </a:r>
              <a:endParaRPr lang="en-GB" sz="1200" b="1" dirty="0">
                <a:solidFill>
                  <a:prstClr val="black"/>
                </a:solidFill>
                <a:latin typeface="Courier New" panose="02070309020205020404" pitchFamily="49" charset="0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8317992" y="2253734"/>
              <a:ext cx="649537" cy="276999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19050">
              <a:solidFill>
                <a:schemeClr val="accent3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GB" sz="1200" b="1" dirty="0">
                  <a:solidFill>
                    <a:prstClr val="black"/>
                  </a:solidFill>
                  <a:latin typeface="Courier New" panose="02070309020205020404" pitchFamily="49" charset="0"/>
                </a:rPr>
                <a:t>~</a:t>
              </a:r>
              <a:r>
                <a:rPr lang="en-GB" sz="1200" b="1" dirty="0" err="1" smtClean="0">
                  <a:solidFill>
                    <a:prstClr val="black"/>
                  </a:solidFill>
                  <a:latin typeface="Courier New" panose="02070309020205020404" pitchFamily="49" charset="0"/>
                </a:rPr>
                <a:t>fred</a:t>
              </a:r>
              <a:endParaRPr lang="en-GB" sz="1200" b="1" dirty="0">
                <a:solidFill>
                  <a:prstClr val="black"/>
                </a:solidFill>
                <a:latin typeface="Courier New" panose="02070309020205020404" pitchFamily="49" charset="0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5195947" y="2253734"/>
              <a:ext cx="649537" cy="276999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19050">
              <a:solidFill>
                <a:schemeClr val="accent3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GB" sz="1200" b="1" dirty="0" smtClean="0">
                  <a:solidFill>
                    <a:prstClr val="black"/>
                  </a:solidFill>
                  <a:latin typeface="Courier New" panose="02070309020205020404" pitchFamily="49" charset="0"/>
                </a:rPr>
                <a:t>~dick</a:t>
              </a:r>
              <a:endParaRPr lang="en-GB" sz="1200" b="1" dirty="0">
                <a:solidFill>
                  <a:prstClr val="black"/>
                </a:solidFill>
                <a:latin typeface="Courier New" panose="02070309020205020404" pitchFamily="49" charset="0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2073901" y="2253734"/>
              <a:ext cx="649537" cy="276999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19050">
              <a:solidFill>
                <a:schemeClr val="accent3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GB" sz="1200" b="1" dirty="0" smtClean="0">
                  <a:solidFill>
                    <a:prstClr val="black"/>
                  </a:solidFill>
                  <a:latin typeface="Courier New" panose="02070309020205020404" pitchFamily="49" charset="0"/>
                </a:rPr>
                <a:t>~tom </a:t>
              </a:r>
              <a:endParaRPr lang="en-GB" sz="1200" b="1" dirty="0">
                <a:solidFill>
                  <a:prstClr val="black"/>
                </a:solidFill>
                <a:latin typeface="Courier New" panose="02070309020205020404" pitchFamily="49" charset="0"/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7522777" y="3209285"/>
              <a:ext cx="565200" cy="46166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solidFill>
                <a:schemeClr val="accent2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b="1" smtClean="0">
                  <a:solidFill>
                    <a:prstClr val="black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f1</a:t>
              </a:r>
              <a:endParaRPr lang="en-GB" sz="24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574988" y="3209285"/>
              <a:ext cx="565776" cy="46166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solidFill>
                <a:schemeClr val="accent2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b="1" dirty="0" smtClean="0">
                  <a:solidFill>
                    <a:prstClr val="black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t1</a:t>
              </a:r>
              <a:endParaRPr lang="en-GB" sz="24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1979227" y="3209285"/>
              <a:ext cx="565200" cy="46166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solidFill>
                <a:schemeClr val="accent2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b="1" dirty="0" smtClean="0">
                  <a:solidFill>
                    <a:prstClr val="black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t2</a:t>
              </a:r>
              <a:endParaRPr lang="en-GB" sz="24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61" name="Straight Connector 60"/>
            <p:cNvCxnSpPr/>
            <p:nvPr/>
          </p:nvCxnSpPr>
          <p:spPr>
            <a:xfrm flipH="1">
              <a:off x="837727" y="2894625"/>
              <a:ext cx="1440000" cy="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 flipV="1">
              <a:off x="1557727" y="2714625"/>
              <a:ext cx="0" cy="18000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 flipV="1">
              <a:off x="858502" y="2894625"/>
              <a:ext cx="0" cy="30960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 flipV="1">
              <a:off x="2258677" y="2894625"/>
              <a:ext cx="0" cy="309415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 flipV="1">
              <a:off x="7796251" y="2724150"/>
              <a:ext cx="0" cy="25200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 flipV="1">
              <a:off x="7796251" y="2895785"/>
              <a:ext cx="0" cy="309415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67" name="TextBox 66"/>
            <p:cNvSpPr txBox="1"/>
            <p:nvPr/>
          </p:nvSpPr>
          <p:spPr>
            <a:xfrm>
              <a:off x="3689663" y="3209285"/>
              <a:ext cx="565776" cy="46166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solidFill>
                <a:schemeClr val="accent2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b="1" dirty="0">
                  <a:solidFill>
                    <a:prstClr val="black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d</a:t>
              </a:r>
              <a:r>
                <a:rPr lang="en-GB" sz="2400" b="1" dirty="0" smtClean="0">
                  <a:solidFill>
                    <a:prstClr val="black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  <a:endParaRPr lang="en-GB" sz="24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5093902" y="3209285"/>
              <a:ext cx="565200" cy="46166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solidFill>
                <a:schemeClr val="accent2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b="1" dirty="0">
                  <a:solidFill>
                    <a:prstClr val="black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d</a:t>
              </a:r>
              <a:r>
                <a:rPr lang="en-GB" sz="2400" b="1" dirty="0" smtClean="0">
                  <a:solidFill>
                    <a:prstClr val="black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2</a:t>
              </a:r>
              <a:endParaRPr lang="en-GB" sz="24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69" name="Straight Connector 68"/>
            <p:cNvCxnSpPr/>
            <p:nvPr/>
          </p:nvCxnSpPr>
          <p:spPr>
            <a:xfrm flipH="1">
              <a:off x="3952402" y="2894625"/>
              <a:ext cx="1440000" cy="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 flipV="1">
              <a:off x="4672402" y="2714625"/>
              <a:ext cx="0" cy="18000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 flipV="1">
              <a:off x="3973177" y="2894625"/>
              <a:ext cx="0" cy="30960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 flipV="1">
              <a:off x="5373352" y="2894625"/>
              <a:ext cx="0" cy="309415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74" name="TextBox 73"/>
            <p:cNvSpPr txBox="1"/>
            <p:nvPr/>
          </p:nvSpPr>
          <p:spPr>
            <a:xfrm>
              <a:off x="2114190" y="4155043"/>
              <a:ext cx="306494" cy="3693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prstClr val="black"/>
                  </a:solidFill>
                </a:rPr>
                <a:t>d</a:t>
              </a:r>
            </a:p>
          </p:txBody>
        </p:sp>
        <p:cxnSp>
          <p:nvCxnSpPr>
            <p:cNvPr id="75" name="Straight Connector 74"/>
            <p:cNvCxnSpPr/>
            <p:nvPr/>
          </p:nvCxnSpPr>
          <p:spPr>
            <a:xfrm flipV="1">
              <a:off x="7796251" y="3659084"/>
              <a:ext cx="0" cy="25200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 flipH="1">
              <a:off x="6866950" y="3924300"/>
              <a:ext cx="1858602" cy="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77" name="TextBox 76"/>
            <p:cNvSpPr txBox="1"/>
            <p:nvPr/>
          </p:nvSpPr>
          <p:spPr>
            <a:xfrm>
              <a:off x="6749089" y="4162425"/>
              <a:ext cx="239168" cy="3693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prstClr val="black"/>
                  </a:solidFill>
                </a:rPr>
                <a:t>j</a:t>
              </a: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8564228" y="4162425"/>
              <a:ext cx="369012" cy="3693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prstClr val="black"/>
                  </a:solidFill>
                </a:rPr>
                <a:t>m</a:t>
              </a: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7959181" y="4162425"/>
              <a:ext cx="237566" cy="3693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prstClr val="black"/>
                  </a:solidFill>
                </a:rPr>
                <a:t>l</a:t>
              </a: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7354135" y="4162425"/>
              <a:ext cx="288862" cy="3693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prstClr val="black"/>
                  </a:solidFill>
                </a:rPr>
                <a:t>k</a:t>
              </a:r>
            </a:p>
          </p:txBody>
        </p:sp>
        <p:cxnSp>
          <p:nvCxnSpPr>
            <p:cNvPr id="81" name="Straight Connector 80"/>
            <p:cNvCxnSpPr/>
            <p:nvPr/>
          </p:nvCxnSpPr>
          <p:spPr>
            <a:xfrm flipV="1">
              <a:off x="6889549" y="3911084"/>
              <a:ext cx="0" cy="25200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/>
            <p:nvPr/>
          </p:nvCxnSpPr>
          <p:spPr>
            <a:xfrm flipV="1">
              <a:off x="8720176" y="3911084"/>
              <a:ext cx="0" cy="25200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/>
          </p:nvCxnSpPr>
          <p:spPr>
            <a:xfrm flipV="1">
              <a:off x="7499758" y="3911084"/>
              <a:ext cx="0" cy="25200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/>
            <p:nvPr/>
          </p:nvCxnSpPr>
          <p:spPr>
            <a:xfrm flipV="1">
              <a:off x="8109967" y="3911084"/>
              <a:ext cx="0" cy="25200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/>
          </p:nvCxnSpPr>
          <p:spPr>
            <a:xfrm flipV="1">
              <a:off x="3972173" y="3661227"/>
              <a:ext cx="0" cy="25200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/>
            <p:nvPr/>
          </p:nvCxnSpPr>
          <p:spPr>
            <a:xfrm flipH="1">
              <a:off x="3347672" y="3916918"/>
              <a:ext cx="1260000" cy="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87" name="TextBox 86"/>
            <p:cNvSpPr txBox="1"/>
            <p:nvPr/>
          </p:nvSpPr>
          <p:spPr>
            <a:xfrm>
              <a:off x="3220286" y="4155043"/>
              <a:ext cx="300082" cy="3693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prstClr val="black"/>
                  </a:solidFill>
                </a:rPr>
                <a:t>e</a:t>
              </a:r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4430378" y="4155043"/>
              <a:ext cx="293670" cy="3693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prstClr val="black"/>
                  </a:solidFill>
                </a:rPr>
                <a:t>g</a:t>
              </a:r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3825332" y="4155043"/>
              <a:ext cx="255198" cy="3693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prstClr val="black"/>
                  </a:solidFill>
                </a:rPr>
                <a:t>f</a:t>
              </a:r>
            </a:p>
          </p:txBody>
        </p:sp>
        <p:cxnSp>
          <p:nvCxnSpPr>
            <p:cNvPr id="90" name="Straight Connector 89"/>
            <p:cNvCxnSpPr/>
            <p:nvPr/>
          </p:nvCxnSpPr>
          <p:spPr>
            <a:xfrm flipV="1">
              <a:off x="3360746" y="3903702"/>
              <a:ext cx="0" cy="25200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/>
            <p:nvPr/>
          </p:nvCxnSpPr>
          <p:spPr>
            <a:xfrm flipV="1">
              <a:off x="3970955" y="3903702"/>
              <a:ext cx="0" cy="25200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/>
            <p:nvPr/>
          </p:nvCxnSpPr>
          <p:spPr>
            <a:xfrm flipV="1">
              <a:off x="4581164" y="3903702"/>
              <a:ext cx="0" cy="25200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/>
            <p:nvPr/>
          </p:nvCxnSpPr>
          <p:spPr>
            <a:xfrm flipV="1">
              <a:off x="857498" y="3661227"/>
              <a:ext cx="0" cy="25200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/>
            <p:nvPr/>
          </p:nvCxnSpPr>
          <p:spPr>
            <a:xfrm flipH="1">
              <a:off x="232997" y="3916918"/>
              <a:ext cx="1260000" cy="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95" name="TextBox 94"/>
            <p:cNvSpPr txBox="1"/>
            <p:nvPr/>
          </p:nvSpPr>
          <p:spPr>
            <a:xfrm>
              <a:off x="105611" y="4155043"/>
              <a:ext cx="295274" cy="3693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GB" dirty="0" smtClean="0">
                  <a:solidFill>
                    <a:prstClr val="black"/>
                  </a:solidFill>
                </a:rPr>
                <a:t>a</a:t>
              </a:r>
              <a:endParaRPr lang="en-GB" dirty="0">
                <a:solidFill>
                  <a:prstClr val="black"/>
                </a:solidFill>
              </a:endParaRPr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1315703" y="4155043"/>
              <a:ext cx="282450" cy="3693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prstClr val="black"/>
                  </a:solidFill>
                </a:rPr>
                <a:t>c</a:t>
              </a: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710657" y="4155043"/>
              <a:ext cx="306494" cy="3693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prstClr val="black"/>
                  </a:solidFill>
                </a:rPr>
                <a:t>b</a:t>
              </a:r>
            </a:p>
          </p:txBody>
        </p:sp>
        <p:cxnSp>
          <p:nvCxnSpPr>
            <p:cNvPr id="98" name="Straight Connector 97"/>
            <p:cNvCxnSpPr/>
            <p:nvPr/>
          </p:nvCxnSpPr>
          <p:spPr>
            <a:xfrm flipV="1">
              <a:off x="246071" y="3903702"/>
              <a:ext cx="0" cy="25200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/>
          </p:nvCxnSpPr>
          <p:spPr>
            <a:xfrm flipV="1">
              <a:off x="856280" y="3903702"/>
              <a:ext cx="0" cy="25200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/>
          </p:nvCxnSpPr>
          <p:spPr>
            <a:xfrm flipV="1">
              <a:off x="1466489" y="3903702"/>
              <a:ext cx="0" cy="25200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/>
          </p:nvCxnSpPr>
          <p:spPr>
            <a:xfrm flipV="1">
              <a:off x="2261827" y="3672300"/>
              <a:ext cx="0" cy="46800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/>
          </p:nvCxnSpPr>
          <p:spPr>
            <a:xfrm flipV="1">
              <a:off x="5375811" y="3659084"/>
              <a:ext cx="0" cy="25200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/>
          </p:nvCxnSpPr>
          <p:spPr>
            <a:xfrm flipH="1">
              <a:off x="5051811" y="3914775"/>
              <a:ext cx="648000" cy="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04" name="TextBox 103"/>
            <p:cNvSpPr txBox="1"/>
            <p:nvPr/>
          </p:nvSpPr>
          <p:spPr>
            <a:xfrm>
              <a:off x="4924425" y="4152900"/>
              <a:ext cx="306494" cy="3693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prstClr val="black"/>
                  </a:solidFill>
                </a:rPr>
                <a:t>h</a:t>
              </a:r>
            </a:p>
          </p:txBody>
        </p:sp>
        <p:sp>
          <p:nvSpPr>
            <p:cNvPr id="105" name="TextBox 104"/>
            <p:cNvSpPr txBox="1"/>
            <p:nvPr/>
          </p:nvSpPr>
          <p:spPr>
            <a:xfrm>
              <a:off x="5529471" y="4152900"/>
              <a:ext cx="237566" cy="3693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prstClr val="black"/>
                  </a:solidFill>
                </a:rPr>
                <a:t>i</a:t>
              </a:r>
            </a:p>
          </p:txBody>
        </p:sp>
        <p:cxnSp>
          <p:nvCxnSpPr>
            <p:cNvPr id="106" name="Straight Connector 105"/>
            <p:cNvCxnSpPr/>
            <p:nvPr/>
          </p:nvCxnSpPr>
          <p:spPr>
            <a:xfrm flipV="1">
              <a:off x="5064885" y="3901559"/>
              <a:ext cx="0" cy="25200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/>
          </p:nvCxnSpPr>
          <p:spPr>
            <a:xfrm flipV="1">
              <a:off x="5675094" y="3901559"/>
              <a:ext cx="0" cy="25200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13" name="TextBox 112"/>
            <p:cNvSpPr txBox="1"/>
            <p:nvPr/>
          </p:nvSpPr>
          <p:spPr>
            <a:xfrm>
              <a:off x="325102" y="1214735"/>
              <a:ext cx="951248" cy="461665"/>
            </a:xfrm>
            <a:prstGeom prst="rect">
              <a:avLst/>
            </a:prstGeom>
            <a:solidFill>
              <a:schemeClr val="accent1">
                <a:alpha val="10000"/>
              </a:schemeClr>
            </a:solidFill>
            <a:ln w="19050">
              <a:solidFill>
                <a:schemeClr val="accent1">
                  <a:alpha val="1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b="1" dirty="0" err="1" smtClean="0">
                  <a:solidFill>
                    <a:prstClr val="black">
                      <a:alpha val="15000"/>
                    </a:prst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sbin</a:t>
              </a:r>
              <a:endParaRPr lang="en-GB" sz="2400" b="1" dirty="0">
                <a:solidFill>
                  <a:prstClr val="black">
                    <a:alpha val="15000"/>
                  </a:prstClr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14" name="TextBox 113"/>
            <p:cNvSpPr txBox="1"/>
            <p:nvPr/>
          </p:nvSpPr>
          <p:spPr>
            <a:xfrm>
              <a:off x="1607802" y="1214735"/>
              <a:ext cx="951248" cy="461665"/>
            </a:xfrm>
            <a:prstGeom prst="rect">
              <a:avLst/>
            </a:prstGeom>
            <a:solidFill>
              <a:schemeClr val="accent1">
                <a:alpha val="10000"/>
              </a:schemeClr>
            </a:solidFill>
            <a:ln w="19050">
              <a:solidFill>
                <a:schemeClr val="accent1">
                  <a:alpha val="1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b="1" dirty="0" smtClean="0">
                  <a:solidFill>
                    <a:prstClr val="black">
                      <a:alpha val="15000"/>
                    </a:prst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dev</a:t>
              </a:r>
              <a:endParaRPr lang="en-GB" sz="2400" b="1" dirty="0">
                <a:solidFill>
                  <a:prstClr val="black">
                    <a:alpha val="15000"/>
                  </a:prstClr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15" name="TextBox 114"/>
            <p:cNvSpPr txBox="1"/>
            <p:nvPr/>
          </p:nvSpPr>
          <p:spPr>
            <a:xfrm>
              <a:off x="2890502" y="1214735"/>
              <a:ext cx="951248" cy="461665"/>
            </a:xfrm>
            <a:prstGeom prst="rect">
              <a:avLst/>
            </a:prstGeom>
            <a:solidFill>
              <a:schemeClr val="accent1">
                <a:alpha val="10000"/>
              </a:schemeClr>
            </a:solidFill>
            <a:ln w="19050">
              <a:solidFill>
                <a:schemeClr val="accent1">
                  <a:alpha val="1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b="1" dirty="0" err="1" smtClean="0">
                  <a:solidFill>
                    <a:prstClr val="black">
                      <a:alpha val="15000"/>
                    </a:prst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etc</a:t>
              </a:r>
              <a:endParaRPr lang="en-GB" sz="2400" b="1" dirty="0">
                <a:solidFill>
                  <a:prstClr val="black">
                    <a:alpha val="15000"/>
                  </a:prstClr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5455902" y="1214735"/>
              <a:ext cx="951248" cy="461665"/>
            </a:xfrm>
            <a:prstGeom prst="rect">
              <a:avLst/>
            </a:prstGeom>
            <a:solidFill>
              <a:schemeClr val="accent1">
                <a:alpha val="10000"/>
              </a:schemeClr>
            </a:solidFill>
            <a:ln w="19050">
              <a:solidFill>
                <a:schemeClr val="accent1">
                  <a:alpha val="1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b="1" dirty="0" err="1" smtClean="0">
                  <a:solidFill>
                    <a:prstClr val="black">
                      <a:alpha val="15000"/>
                    </a:prst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sbin</a:t>
              </a:r>
              <a:endParaRPr lang="en-GB" sz="2400" b="1" dirty="0">
                <a:solidFill>
                  <a:prstClr val="black">
                    <a:alpha val="15000"/>
                  </a:prstClr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17" name="TextBox 116"/>
            <p:cNvSpPr txBox="1"/>
            <p:nvPr/>
          </p:nvSpPr>
          <p:spPr>
            <a:xfrm>
              <a:off x="6738602" y="1214735"/>
              <a:ext cx="951248" cy="461665"/>
            </a:xfrm>
            <a:prstGeom prst="rect">
              <a:avLst/>
            </a:prstGeom>
            <a:solidFill>
              <a:schemeClr val="accent1">
                <a:alpha val="10000"/>
              </a:schemeClr>
            </a:solidFill>
            <a:ln w="19050">
              <a:solidFill>
                <a:schemeClr val="accent1">
                  <a:alpha val="1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b="1" dirty="0" err="1" smtClean="0">
                  <a:solidFill>
                    <a:prstClr val="black">
                      <a:alpha val="15000"/>
                    </a:prst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usr</a:t>
              </a:r>
              <a:endParaRPr lang="en-GB" sz="2400" b="1" dirty="0">
                <a:solidFill>
                  <a:prstClr val="black">
                    <a:alpha val="15000"/>
                  </a:prstClr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18" name="TextBox 117"/>
            <p:cNvSpPr txBox="1"/>
            <p:nvPr/>
          </p:nvSpPr>
          <p:spPr>
            <a:xfrm>
              <a:off x="8021302" y="1214735"/>
              <a:ext cx="951248" cy="461665"/>
            </a:xfrm>
            <a:prstGeom prst="rect">
              <a:avLst/>
            </a:prstGeom>
            <a:solidFill>
              <a:schemeClr val="accent1">
                <a:alpha val="10000"/>
              </a:schemeClr>
            </a:solidFill>
            <a:ln w="19050">
              <a:solidFill>
                <a:schemeClr val="accent1">
                  <a:alpha val="1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b="1" dirty="0" err="1" smtClean="0">
                  <a:solidFill>
                    <a:prstClr val="black">
                      <a:alpha val="15000"/>
                    </a:prst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var</a:t>
              </a:r>
              <a:endParaRPr lang="en-GB" sz="2400" b="1" dirty="0">
                <a:solidFill>
                  <a:prstClr val="black">
                    <a:alpha val="15000"/>
                  </a:prstClr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19" name="Straight Connector 118"/>
            <p:cNvCxnSpPr>
              <a:stCxn id="113" idx="0"/>
            </p:cNvCxnSpPr>
            <p:nvPr/>
          </p:nvCxnSpPr>
          <p:spPr>
            <a:xfrm flipV="1">
              <a:off x="800726" y="928835"/>
              <a:ext cx="0" cy="285900"/>
            </a:xfrm>
            <a:prstGeom prst="line">
              <a:avLst/>
            </a:prstGeom>
            <a:solidFill>
              <a:schemeClr val="accent1">
                <a:alpha val="10000"/>
              </a:schemeClr>
            </a:solidFill>
            <a:ln>
              <a:solidFill>
                <a:schemeClr val="accent1">
                  <a:alpha val="10000"/>
                </a:schemeClr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>
              <a:stCxn id="114" idx="0"/>
            </p:cNvCxnSpPr>
            <p:nvPr/>
          </p:nvCxnSpPr>
          <p:spPr>
            <a:xfrm flipV="1">
              <a:off x="2083426" y="938065"/>
              <a:ext cx="0" cy="276670"/>
            </a:xfrm>
            <a:prstGeom prst="line">
              <a:avLst/>
            </a:prstGeom>
            <a:solidFill>
              <a:schemeClr val="accent1">
                <a:alpha val="10000"/>
              </a:schemeClr>
            </a:solidFill>
            <a:ln>
              <a:solidFill>
                <a:schemeClr val="accent1">
                  <a:alpha val="10000"/>
                </a:schemeClr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>
              <a:stCxn id="115" idx="0"/>
            </p:cNvCxnSpPr>
            <p:nvPr/>
          </p:nvCxnSpPr>
          <p:spPr>
            <a:xfrm flipV="1">
              <a:off x="3366126" y="938065"/>
              <a:ext cx="0" cy="276670"/>
            </a:xfrm>
            <a:prstGeom prst="line">
              <a:avLst/>
            </a:prstGeom>
            <a:solidFill>
              <a:schemeClr val="accent1">
                <a:alpha val="10000"/>
              </a:schemeClr>
            </a:solidFill>
            <a:ln>
              <a:solidFill>
                <a:schemeClr val="accent1">
                  <a:alpha val="10000"/>
                </a:schemeClr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2" name="Straight Connector 121"/>
            <p:cNvCxnSpPr>
              <a:stCxn id="116" idx="0"/>
            </p:cNvCxnSpPr>
            <p:nvPr/>
          </p:nvCxnSpPr>
          <p:spPr>
            <a:xfrm flipV="1">
              <a:off x="5931526" y="938065"/>
              <a:ext cx="0" cy="276670"/>
            </a:xfrm>
            <a:prstGeom prst="line">
              <a:avLst/>
            </a:prstGeom>
            <a:solidFill>
              <a:schemeClr val="accent1">
                <a:alpha val="10000"/>
              </a:schemeClr>
            </a:solidFill>
            <a:ln>
              <a:solidFill>
                <a:schemeClr val="accent1">
                  <a:alpha val="10000"/>
                </a:schemeClr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>
              <a:stCxn id="117" idx="0"/>
            </p:cNvCxnSpPr>
            <p:nvPr/>
          </p:nvCxnSpPr>
          <p:spPr>
            <a:xfrm flipV="1">
              <a:off x="7214226" y="938065"/>
              <a:ext cx="0" cy="276670"/>
            </a:xfrm>
            <a:prstGeom prst="line">
              <a:avLst/>
            </a:prstGeom>
            <a:solidFill>
              <a:schemeClr val="accent1">
                <a:alpha val="10000"/>
              </a:schemeClr>
            </a:solidFill>
            <a:ln>
              <a:solidFill>
                <a:schemeClr val="accent1">
                  <a:alpha val="10000"/>
                </a:schemeClr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>
              <a:stCxn id="118" idx="0"/>
            </p:cNvCxnSpPr>
            <p:nvPr/>
          </p:nvCxnSpPr>
          <p:spPr>
            <a:xfrm flipV="1">
              <a:off x="8496926" y="914400"/>
              <a:ext cx="0" cy="300335"/>
            </a:xfrm>
            <a:prstGeom prst="line">
              <a:avLst/>
            </a:prstGeom>
            <a:solidFill>
              <a:schemeClr val="accent1">
                <a:alpha val="10000"/>
              </a:schemeClr>
            </a:solidFill>
            <a:ln>
              <a:solidFill>
                <a:schemeClr val="accent1">
                  <a:alpha val="10000"/>
                </a:schemeClr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/>
            <p:nvPr/>
          </p:nvCxnSpPr>
          <p:spPr>
            <a:xfrm flipH="1">
              <a:off x="800726" y="926047"/>
              <a:ext cx="7696200" cy="12018"/>
            </a:xfrm>
            <a:prstGeom prst="line">
              <a:avLst/>
            </a:prstGeom>
            <a:solidFill>
              <a:schemeClr val="accent1">
                <a:alpha val="10000"/>
              </a:schemeClr>
            </a:solidFill>
            <a:ln>
              <a:solidFill>
                <a:schemeClr val="accent1">
                  <a:alpha val="10000"/>
                </a:schemeClr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/>
          </p:nvCxnSpPr>
          <p:spPr>
            <a:xfrm flipV="1">
              <a:off x="4668502" y="609600"/>
              <a:ext cx="0" cy="32400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/>
          </p:nvCxnSpPr>
          <p:spPr>
            <a:xfrm flipV="1">
              <a:off x="4668502" y="886270"/>
              <a:ext cx="0" cy="32400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10" name="TextBox 109"/>
          <p:cNvSpPr txBox="1"/>
          <p:nvPr/>
        </p:nvSpPr>
        <p:spPr>
          <a:xfrm>
            <a:off x="2896702" y="76200"/>
            <a:ext cx="3350597" cy="46166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GB" sz="2400" b="1" dirty="0" smtClean="0">
                <a:solidFill>
                  <a:prstClr val="black"/>
                </a:solidFill>
              </a:rPr>
              <a:t>File Reference - Absolute</a:t>
            </a:r>
            <a:endParaRPr lang="en-GB" sz="2400" b="1" dirty="0">
              <a:solidFill>
                <a:prstClr val="black"/>
              </a:solidFill>
            </a:endParaRPr>
          </a:p>
        </p:txBody>
      </p:sp>
      <p:sp>
        <p:nvSpPr>
          <p:cNvPr id="2" name="Oval 1"/>
          <p:cNvSpPr/>
          <p:nvPr/>
        </p:nvSpPr>
        <p:spPr>
          <a:xfrm>
            <a:off x="4476750" y="2868975"/>
            <a:ext cx="360000" cy="360000"/>
          </a:xfrm>
          <a:prstGeom prst="ellipse">
            <a:avLst/>
          </a:prstGeom>
          <a:solidFill>
            <a:schemeClr val="accent3">
              <a:lumMod val="20000"/>
              <a:lumOff val="80000"/>
              <a:alpha val="7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prstClr val="white"/>
              </a:solidFill>
            </a:endParaRPr>
          </a:p>
        </p:txBody>
      </p:sp>
      <p:cxnSp>
        <p:nvCxnSpPr>
          <p:cNvPr id="129" name="Straight Connector 128"/>
          <p:cNvCxnSpPr>
            <a:stCxn id="31" idx="2"/>
            <a:endCxn id="67" idx="0"/>
          </p:cNvCxnSpPr>
          <p:nvPr/>
        </p:nvCxnSpPr>
        <p:spPr>
          <a:xfrm flipH="1">
            <a:off x="3972551" y="3248025"/>
            <a:ext cx="699126" cy="485135"/>
          </a:xfrm>
          <a:prstGeom prst="line">
            <a:avLst/>
          </a:prstGeom>
          <a:ln w="76200">
            <a:solidFill>
              <a:schemeClr val="accent3">
                <a:lumMod val="40000"/>
                <a:lumOff val="6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/>
          <p:cNvCxnSpPr>
            <a:stCxn id="67" idx="2"/>
            <a:endCxn id="87" idx="0"/>
          </p:cNvCxnSpPr>
          <p:nvPr/>
        </p:nvCxnSpPr>
        <p:spPr>
          <a:xfrm flipH="1">
            <a:off x="3370327" y="4194825"/>
            <a:ext cx="602224" cy="484093"/>
          </a:xfrm>
          <a:prstGeom prst="line">
            <a:avLst/>
          </a:prstGeom>
          <a:ln w="76200">
            <a:solidFill>
              <a:schemeClr val="accent3">
                <a:lumMod val="40000"/>
                <a:lumOff val="6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5-Point Star 126"/>
          <p:cNvSpPr/>
          <p:nvPr/>
        </p:nvSpPr>
        <p:spPr>
          <a:xfrm>
            <a:off x="3000375" y="4505218"/>
            <a:ext cx="288000" cy="288000"/>
          </a:xfrm>
          <a:prstGeom prst="star5">
            <a:avLst/>
          </a:prstGeom>
          <a:solidFill>
            <a:schemeClr val="bg1">
              <a:lumMod val="75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6200" y="5181600"/>
            <a:ext cx="8906272" cy="646331"/>
          </a:xfrm>
          <a:prstGeom prst="rect">
            <a:avLst/>
          </a:prstGeom>
          <a:solidFill>
            <a:schemeClr val="bg2"/>
          </a:solidFill>
          <a:ln w="19050"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GB" dirty="0" smtClean="0">
                <a:solidFill>
                  <a:prstClr val="black"/>
                </a:solidFill>
              </a:rPr>
              <a:t>An alternative “</a:t>
            </a:r>
            <a:r>
              <a:rPr lang="en-GB" b="1" dirty="0" smtClean="0">
                <a:solidFill>
                  <a:prstClr val="black"/>
                </a:solidFill>
              </a:rPr>
              <a:t>absolute</a:t>
            </a:r>
            <a:r>
              <a:rPr lang="en-GB" dirty="0" smtClean="0">
                <a:solidFill>
                  <a:prstClr val="black"/>
                </a:solidFill>
              </a:rPr>
              <a:t>” starting point might be the </a:t>
            </a:r>
            <a:r>
              <a:rPr lang="en-GB" b="1" dirty="0" smtClean="0">
                <a:solidFill>
                  <a:prstClr val="black"/>
                </a:solidFill>
              </a:rPr>
              <a:t>Home Directory</a:t>
            </a:r>
            <a:r>
              <a:rPr lang="en-GB" dirty="0" smtClean="0">
                <a:solidFill>
                  <a:prstClr val="black"/>
                </a:solidFill>
              </a:rPr>
              <a:t> of the user “</a:t>
            </a:r>
            <a:r>
              <a:rPr lang="en-GB" b="1" dirty="0" smtClean="0">
                <a:solidFill>
                  <a:prstClr val="black"/>
                </a:solidFill>
              </a:rPr>
              <a:t>dick</a:t>
            </a:r>
            <a:r>
              <a:rPr lang="en-GB" dirty="0" smtClean="0">
                <a:solidFill>
                  <a:prstClr val="black"/>
                </a:solidFill>
              </a:rPr>
              <a:t>” </a:t>
            </a:r>
            <a:r>
              <a:rPr lang="en-GB" b="1" dirty="0" smtClean="0">
                <a:solidFill>
                  <a:prstClr val="black"/>
                </a:solidFill>
              </a:rPr>
              <a:t>(~dick</a:t>
            </a:r>
            <a:r>
              <a:rPr lang="en-GB" dirty="0" smtClean="0">
                <a:solidFill>
                  <a:prstClr val="black"/>
                </a:solidFill>
              </a:rPr>
              <a:t>).</a:t>
            </a:r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981903" y="6136957"/>
            <a:ext cx="1186543" cy="49244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accent3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GB" sz="2600" b="1" dirty="0" smtClean="0">
                <a:solidFill>
                  <a:prstClr val="black"/>
                </a:solidFill>
                <a:latin typeface="Courier New" panose="02070309020205020404" pitchFamily="49" charset="0"/>
              </a:rPr>
              <a:t>~dick</a:t>
            </a:r>
            <a:endParaRPr lang="en-GB" sz="2600" b="1" dirty="0">
              <a:solidFill>
                <a:prstClr val="black"/>
              </a:solidFill>
              <a:latin typeface="Courier New" panose="02070309020205020404" pitchFamily="49" charset="0"/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2981903" y="6136957"/>
            <a:ext cx="1787669" cy="49244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accent3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GB" sz="2600" b="1" dirty="0" smtClean="0">
                <a:solidFill>
                  <a:prstClr val="black"/>
                </a:solidFill>
                <a:latin typeface="Courier New" panose="02070309020205020404" pitchFamily="49" charset="0"/>
              </a:rPr>
              <a:t>~dick/d1</a:t>
            </a:r>
            <a:endParaRPr lang="en-GB" sz="2600" b="1" dirty="0">
              <a:solidFill>
                <a:prstClr val="black"/>
              </a:solidFill>
              <a:latin typeface="Courier New" panose="02070309020205020404" pitchFamily="49" charset="0"/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2981903" y="6136957"/>
            <a:ext cx="2188420" cy="49244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accent3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GB" sz="2600" b="1" dirty="0" smtClean="0">
                <a:solidFill>
                  <a:prstClr val="black"/>
                </a:solidFill>
                <a:latin typeface="Courier New" panose="02070309020205020404" pitchFamily="49" charset="0"/>
              </a:rPr>
              <a:t>~dick/d1/e</a:t>
            </a:r>
            <a:endParaRPr lang="en-GB" sz="2600" b="1" dirty="0">
              <a:solidFill>
                <a:prstClr val="black"/>
              </a:solidFill>
              <a:latin typeface="Courier New" panose="02070309020205020404" pitchFamily="49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05893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298"/>
    </mc:Choice>
    <mc:Fallback xmlns="">
      <p:transition spd="slow" advTm="252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2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20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20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20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3" grpId="0" animBg="1"/>
      <p:bldP spid="14" grpId="0" animBg="1"/>
      <p:bldP spid="134" grpId="0" animBg="1"/>
      <p:bldP spid="13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" name="Group 125"/>
          <p:cNvGrpSpPr/>
          <p:nvPr/>
        </p:nvGrpSpPr>
        <p:grpSpPr>
          <a:xfrm>
            <a:off x="105611" y="676275"/>
            <a:ext cx="8866939" cy="4379357"/>
            <a:chOff x="105611" y="152400"/>
            <a:chExt cx="8866939" cy="4379357"/>
          </a:xfrm>
        </p:grpSpPr>
        <p:cxnSp>
          <p:nvCxnSpPr>
            <p:cNvPr id="25" name="Straight Connector 24"/>
            <p:cNvCxnSpPr/>
            <p:nvPr/>
          </p:nvCxnSpPr>
          <p:spPr>
            <a:xfrm flipV="1">
              <a:off x="4668502" y="1685925"/>
              <a:ext cx="0" cy="27667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4192252" y="152400"/>
              <a:ext cx="952500" cy="46166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b="1" dirty="0" smtClean="0">
                  <a:solidFill>
                    <a:prstClr val="black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root</a:t>
              </a:r>
              <a:endParaRPr lang="en-GB" sz="24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192878" y="1226368"/>
              <a:ext cx="951248" cy="46166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solidFill>
                <a:schemeClr val="accent2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b="1" dirty="0" smtClean="0">
                  <a:solidFill>
                    <a:prstClr val="black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home</a:t>
              </a:r>
              <a:endParaRPr lang="en-GB" sz="24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4" name="Straight Connector 23"/>
            <p:cNvCxnSpPr/>
            <p:nvPr/>
          </p:nvCxnSpPr>
          <p:spPr>
            <a:xfrm flipH="1">
              <a:off x="1533600" y="1953070"/>
              <a:ext cx="6274800" cy="10549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 flipV="1">
              <a:off x="1550026" y="1976290"/>
              <a:ext cx="0" cy="30960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34" name="TextBox 33"/>
            <p:cNvSpPr txBox="1"/>
            <p:nvPr/>
          </p:nvSpPr>
          <p:spPr>
            <a:xfrm>
              <a:off x="1074402" y="2262485"/>
              <a:ext cx="951248" cy="46166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solidFill>
                <a:schemeClr val="accent2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b="1" dirty="0" smtClean="0">
                  <a:solidFill>
                    <a:prstClr val="black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tom</a:t>
              </a:r>
              <a:endParaRPr lang="en-GB" sz="24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196053" y="2262485"/>
              <a:ext cx="951248" cy="46166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solidFill>
                <a:schemeClr val="accent2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b="1" dirty="0" smtClean="0">
                  <a:solidFill>
                    <a:prstClr val="black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dick</a:t>
              </a:r>
              <a:endParaRPr lang="en-GB" sz="24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32" name="Straight Connector 31"/>
            <p:cNvCxnSpPr/>
            <p:nvPr/>
          </p:nvCxnSpPr>
          <p:spPr>
            <a:xfrm flipV="1">
              <a:off x="4671677" y="1976290"/>
              <a:ext cx="0" cy="30960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29" name="TextBox 28"/>
            <p:cNvSpPr txBox="1"/>
            <p:nvPr/>
          </p:nvSpPr>
          <p:spPr>
            <a:xfrm>
              <a:off x="7317704" y="2262485"/>
              <a:ext cx="951248" cy="46166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solidFill>
                <a:schemeClr val="accent2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b="1" dirty="0" err="1" smtClean="0">
                  <a:solidFill>
                    <a:prstClr val="black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fred</a:t>
              </a:r>
              <a:endParaRPr lang="en-GB" sz="24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30" name="Straight Connector 29"/>
            <p:cNvCxnSpPr/>
            <p:nvPr/>
          </p:nvCxnSpPr>
          <p:spPr>
            <a:xfrm flipV="1">
              <a:off x="7793328" y="1953070"/>
              <a:ext cx="0" cy="309415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35" name="TextBox 34"/>
            <p:cNvSpPr txBox="1"/>
            <p:nvPr/>
          </p:nvSpPr>
          <p:spPr>
            <a:xfrm>
              <a:off x="5201902" y="152400"/>
              <a:ext cx="277640" cy="276999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19050">
              <a:solidFill>
                <a:schemeClr val="accent3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GB" sz="1200" b="1" dirty="0" smtClean="0">
                  <a:solidFill>
                    <a:prstClr val="black"/>
                  </a:solidFill>
                  <a:latin typeface="Courier New" panose="02070309020205020404" pitchFamily="49" charset="0"/>
                </a:rPr>
                <a:t>/</a:t>
              </a:r>
              <a:endParaRPr lang="en-GB" sz="1200" b="1" dirty="0">
                <a:solidFill>
                  <a:prstClr val="black"/>
                </a:solidFill>
                <a:latin typeface="Courier New" panose="02070309020205020404" pitchFamily="49" charset="0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8317992" y="2253734"/>
              <a:ext cx="649537" cy="276999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19050">
              <a:solidFill>
                <a:schemeClr val="accent3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GB" sz="1200" b="1" dirty="0">
                  <a:solidFill>
                    <a:prstClr val="black"/>
                  </a:solidFill>
                  <a:latin typeface="Courier New" panose="02070309020205020404" pitchFamily="49" charset="0"/>
                </a:rPr>
                <a:t>~</a:t>
              </a:r>
              <a:r>
                <a:rPr lang="en-GB" sz="1200" b="1" dirty="0" err="1" smtClean="0">
                  <a:solidFill>
                    <a:prstClr val="black"/>
                  </a:solidFill>
                  <a:latin typeface="Courier New" panose="02070309020205020404" pitchFamily="49" charset="0"/>
                </a:rPr>
                <a:t>fred</a:t>
              </a:r>
              <a:endParaRPr lang="en-GB" sz="1200" b="1" dirty="0">
                <a:solidFill>
                  <a:prstClr val="black"/>
                </a:solidFill>
                <a:latin typeface="Courier New" panose="02070309020205020404" pitchFamily="49" charset="0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5195947" y="2253734"/>
              <a:ext cx="649537" cy="276999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19050">
              <a:solidFill>
                <a:schemeClr val="accent3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GB" sz="1200" b="1" dirty="0" smtClean="0">
                  <a:solidFill>
                    <a:prstClr val="black"/>
                  </a:solidFill>
                  <a:latin typeface="Courier New" panose="02070309020205020404" pitchFamily="49" charset="0"/>
                </a:rPr>
                <a:t>~dick</a:t>
              </a:r>
              <a:endParaRPr lang="en-GB" sz="1200" b="1" dirty="0">
                <a:solidFill>
                  <a:prstClr val="black"/>
                </a:solidFill>
                <a:latin typeface="Courier New" panose="02070309020205020404" pitchFamily="49" charset="0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2073901" y="2253734"/>
              <a:ext cx="649537" cy="276999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19050">
              <a:solidFill>
                <a:schemeClr val="accent3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GB" sz="1200" b="1" dirty="0" smtClean="0">
                  <a:solidFill>
                    <a:prstClr val="black"/>
                  </a:solidFill>
                  <a:latin typeface="Courier New" panose="02070309020205020404" pitchFamily="49" charset="0"/>
                </a:rPr>
                <a:t>~tom </a:t>
              </a:r>
              <a:endParaRPr lang="en-GB" sz="1200" b="1" dirty="0">
                <a:solidFill>
                  <a:prstClr val="black"/>
                </a:solidFill>
                <a:latin typeface="Courier New" panose="02070309020205020404" pitchFamily="49" charset="0"/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7522777" y="3209285"/>
              <a:ext cx="565200" cy="46166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solidFill>
                <a:schemeClr val="accent2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b="1" smtClean="0">
                  <a:solidFill>
                    <a:prstClr val="black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f1</a:t>
              </a:r>
              <a:endParaRPr lang="en-GB" sz="24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574988" y="3209285"/>
              <a:ext cx="565776" cy="46166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solidFill>
                <a:schemeClr val="accent2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b="1" dirty="0" smtClean="0">
                  <a:solidFill>
                    <a:prstClr val="black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t1</a:t>
              </a:r>
              <a:endParaRPr lang="en-GB" sz="24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1979227" y="3209285"/>
              <a:ext cx="565200" cy="46166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solidFill>
                <a:schemeClr val="accent2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b="1" dirty="0" smtClean="0">
                  <a:solidFill>
                    <a:prstClr val="black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t2</a:t>
              </a:r>
              <a:endParaRPr lang="en-GB" sz="24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61" name="Straight Connector 60"/>
            <p:cNvCxnSpPr/>
            <p:nvPr/>
          </p:nvCxnSpPr>
          <p:spPr>
            <a:xfrm flipH="1">
              <a:off x="837727" y="2894625"/>
              <a:ext cx="1440000" cy="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 flipV="1">
              <a:off x="1557727" y="2714625"/>
              <a:ext cx="0" cy="18000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 flipV="1">
              <a:off x="858502" y="2894625"/>
              <a:ext cx="0" cy="30960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 flipV="1">
              <a:off x="2258677" y="2894625"/>
              <a:ext cx="0" cy="309415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 flipV="1">
              <a:off x="7796251" y="2724150"/>
              <a:ext cx="0" cy="25200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 flipV="1">
              <a:off x="7796251" y="2895785"/>
              <a:ext cx="0" cy="309415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67" name="TextBox 66"/>
            <p:cNvSpPr txBox="1"/>
            <p:nvPr/>
          </p:nvSpPr>
          <p:spPr>
            <a:xfrm>
              <a:off x="3689663" y="3209285"/>
              <a:ext cx="565776" cy="46166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solidFill>
                <a:schemeClr val="accent2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b="1" dirty="0">
                  <a:solidFill>
                    <a:prstClr val="black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d</a:t>
              </a:r>
              <a:r>
                <a:rPr lang="en-GB" sz="2400" b="1" dirty="0" smtClean="0">
                  <a:solidFill>
                    <a:prstClr val="black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  <a:endParaRPr lang="en-GB" sz="24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5093902" y="3209285"/>
              <a:ext cx="565200" cy="46166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solidFill>
                <a:schemeClr val="accent2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b="1" dirty="0">
                  <a:solidFill>
                    <a:prstClr val="black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d</a:t>
              </a:r>
              <a:r>
                <a:rPr lang="en-GB" sz="2400" b="1" dirty="0" smtClean="0">
                  <a:solidFill>
                    <a:prstClr val="black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2</a:t>
              </a:r>
              <a:endParaRPr lang="en-GB" sz="24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69" name="Straight Connector 68"/>
            <p:cNvCxnSpPr/>
            <p:nvPr/>
          </p:nvCxnSpPr>
          <p:spPr>
            <a:xfrm flipH="1">
              <a:off x="3952402" y="2894625"/>
              <a:ext cx="1440000" cy="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 flipV="1">
              <a:off x="4672402" y="2714625"/>
              <a:ext cx="0" cy="18000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 flipV="1">
              <a:off x="3973177" y="2894625"/>
              <a:ext cx="0" cy="30960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 flipV="1">
              <a:off x="5373352" y="2894625"/>
              <a:ext cx="0" cy="309415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74" name="TextBox 73"/>
            <p:cNvSpPr txBox="1"/>
            <p:nvPr/>
          </p:nvSpPr>
          <p:spPr>
            <a:xfrm>
              <a:off x="2114190" y="4155043"/>
              <a:ext cx="306494" cy="3693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prstClr val="black"/>
                  </a:solidFill>
                </a:rPr>
                <a:t>d</a:t>
              </a:r>
            </a:p>
          </p:txBody>
        </p:sp>
        <p:cxnSp>
          <p:nvCxnSpPr>
            <p:cNvPr id="75" name="Straight Connector 74"/>
            <p:cNvCxnSpPr/>
            <p:nvPr/>
          </p:nvCxnSpPr>
          <p:spPr>
            <a:xfrm flipV="1">
              <a:off x="7796251" y="3659084"/>
              <a:ext cx="0" cy="25200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 flipH="1">
              <a:off x="6866950" y="3924300"/>
              <a:ext cx="1858602" cy="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77" name="TextBox 76"/>
            <p:cNvSpPr txBox="1"/>
            <p:nvPr/>
          </p:nvSpPr>
          <p:spPr>
            <a:xfrm>
              <a:off x="6749089" y="4162425"/>
              <a:ext cx="239168" cy="3693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prstClr val="black"/>
                  </a:solidFill>
                </a:rPr>
                <a:t>j</a:t>
              </a: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8564228" y="4162425"/>
              <a:ext cx="369012" cy="3693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prstClr val="black"/>
                  </a:solidFill>
                </a:rPr>
                <a:t>m</a:t>
              </a: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7959181" y="4162425"/>
              <a:ext cx="237566" cy="3693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prstClr val="black"/>
                  </a:solidFill>
                </a:rPr>
                <a:t>l</a:t>
              </a: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7354135" y="4162425"/>
              <a:ext cx="288862" cy="3693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prstClr val="black"/>
                  </a:solidFill>
                </a:rPr>
                <a:t>k</a:t>
              </a:r>
            </a:p>
          </p:txBody>
        </p:sp>
        <p:cxnSp>
          <p:nvCxnSpPr>
            <p:cNvPr id="81" name="Straight Connector 80"/>
            <p:cNvCxnSpPr/>
            <p:nvPr/>
          </p:nvCxnSpPr>
          <p:spPr>
            <a:xfrm flipV="1">
              <a:off x="6889549" y="3911084"/>
              <a:ext cx="0" cy="25200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/>
            <p:nvPr/>
          </p:nvCxnSpPr>
          <p:spPr>
            <a:xfrm flipV="1">
              <a:off x="8720176" y="3911084"/>
              <a:ext cx="0" cy="25200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/>
          </p:nvCxnSpPr>
          <p:spPr>
            <a:xfrm flipV="1">
              <a:off x="7499758" y="3911084"/>
              <a:ext cx="0" cy="25200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/>
            <p:nvPr/>
          </p:nvCxnSpPr>
          <p:spPr>
            <a:xfrm flipV="1">
              <a:off x="8109967" y="3911084"/>
              <a:ext cx="0" cy="25200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/>
          </p:nvCxnSpPr>
          <p:spPr>
            <a:xfrm flipV="1">
              <a:off x="3972173" y="3661227"/>
              <a:ext cx="0" cy="25200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/>
            <p:nvPr/>
          </p:nvCxnSpPr>
          <p:spPr>
            <a:xfrm flipH="1">
              <a:off x="3347672" y="3916918"/>
              <a:ext cx="1260000" cy="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87" name="TextBox 86"/>
            <p:cNvSpPr txBox="1"/>
            <p:nvPr/>
          </p:nvSpPr>
          <p:spPr>
            <a:xfrm>
              <a:off x="3220286" y="4155043"/>
              <a:ext cx="300082" cy="3693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prstClr val="black"/>
                  </a:solidFill>
                </a:rPr>
                <a:t>e</a:t>
              </a:r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4430378" y="4155043"/>
              <a:ext cx="293670" cy="3693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prstClr val="black"/>
                  </a:solidFill>
                </a:rPr>
                <a:t>g</a:t>
              </a:r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3825332" y="4155043"/>
              <a:ext cx="255198" cy="3693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prstClr val="black"/>
                  </a:solidFill>
                </a:rPr>
                <a:t>f</a:t>
              </a:r>
            </a:p>
          </p:txBody>
        </p:sp>
        <p:cxnSp>
          <p:nvCxnSpPr>
            <p:cNvPr id="90" name="Straight Connector 89"/>
            <p:cNvCxnSpPr/>
            <p:nvPr/>
          </p:nvCxnSpPr>
          <p:spPr>
            <a:xfrm flipV="1">
              <a:off x="3360746" y="3903702"/>
              <a:ext cx="0" cy="25200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/>
            <p:nvPr/>
          </p:nvCxnSpPr>
          <p:spPr>
            <a:xfrm flipV="1">
              <a:off x="3970955" y="3903702"/>
              <a:ext cx="0" cy="25200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/>
            <p:nvPr/>
          </p:nvCxnSpPr>
          <p:spPr>
            <a:xfrm flipV="1">
              <a:off x="4581164" y="3903702"/>
              <a:ext cx="0" cy="25200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/>
            <p:nvPr/>
          </p:nvCxnSpPr>
          <p:spPr>
            <a:xfrm flipV="1">
              <a:off x="857498" y="3661227"/>
              <a:ext cx="0" cy="25200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/>
            <p:nvPr/>
          </p:nvCxnSpPr>
          <p:spPr>
            <a:xfrm flipH="1">
              <a:off x="232997" y="3916918"/>
              <a:ext cx="1260000" cy="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95" name="TextBox 94"/>
            <p:cNvSpPr txBox="1"/>
            <p:nvPr/>
          </p:nvSpPr>
          <p:spPr>
            <a:xfrm>
              <a:off x="105611" y="4155043"/>
              <a:ext cx="295274" cy="3693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GB" dirty="0" smtClean="0">
                  <a:solidFill>
                    <a:prstClr val="black"/>
                  </a:solidFill>
                </a:rPr>
                <a:t>a</a:t>
              </a:r>
              <a:endParaRPr lang="en-GB" dirty="0">
                <a:solidFill>
                  <a:prstClr val="black"/>
                </a:solidFill>
              </a:endParaRPr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1315703" y="4155043"/>
              <a:ext cx="282450" cy="3693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prstClr val="black"/>
                  </a:solidFill>
                </a:rPr>
                <a:t>c</a:t>
              </a: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710657" y="4155043"/>
              <a:ext cx="306494" cy="3693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prstClr val="black"/>
                  </a:solidFill>
                </a:rPr>
                <a:t>b</a:t>
              </a:r>
            </a:p>
          </p:txBody>
        </p:sp>
        <p:cxnSp>
          <p:nvCxnSpPr>
            <p:cNvPr id="98" name="Straight Connector 97"/>
            <p:cNvCxnSpPr/>
            <p:nvPr/>
          </p:nvCxnSpPr>
          <p:spPr>
            <a:xfrm flipV="1">
              <a:off x="246071" y="3903702"/>
              <a:ext cx="0" cy="25200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/>
          </p:nvCxnSpPr>
          <p:spPr>
            <a:xfrm flipV="1">
              <a:off x="856280" y="3903702"/>
              <a:ext cx="0" cy="25200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/>
          </p:nvCxnSpPr>
          <p:spPr>
            <a:xfrm flipV="1">
              <a:off x="1466489" y="3903702"/>
              <a:ext cx="0" cy="25200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/>
          </p:nvCxnSpPr>
          <p:spPr>
            <a:xfrm flipV="1">
              <a:off x="2261827" y="3672300"/>
              <a:ext cx="0" cy="46800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/>
          </p:nvCxnSpPr>
          <p:spPr>
            <a:xfrm flipV="1">
              <a:off x="5375811" y="3659084"/>
              <a:ext cx="0" cy="25200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/>
          </p:nvCxnSpPr>
          <p:spPr>
            <a:xfrm flipH="1">
              <a:off x="5051811" y="3914775"/>
              <a:ext cx="648000" cy="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04" name="TextBox 103"/>
            <p:cNvSpPr txBox="1"/>
            <p:nvPr/>
          </p:nvSpPr>
          <p:spPr>
            <a:xfrm>
              <a:off x="4924425" y="4152900"/>
              <a:ext cx="306494" cy="3693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prstClr val="black"/>
                  </a:solidFill>
                </a:rPr>
                <a:t>h</a:t>
              </a:r>
            </a:p>
          </p:txBody>
        </p:sp>
        <p:sp>
          <p:nvSpPr>
            <p:cNvPr id="105" name="TextBox 104"/>
            <p:cNvSpPr txBox="1"/>
            <p:nvPr/>
          </p:nvSpPr>
          <p:spPr>
            <a:xfrm>
              <a:off x="5529471" y="4152900"/>
              <a:ext cx="237566" cy="3693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prstClr val="black"/>
                  </a:solidFill>
                </a:rPr>
                <a:t>i</a:t>
              </a:r>
            </a:p>
          </p:txBody>
        </p:sp>
        <p:cxnSp>
          <p:nvCxnSpPr>
            <p:cNvPr id="106" name="Straight Connector 105"/>
            <p:cNvCxnSpPr/>
            <p:nvPr/>
          </p:nvCxnSpPr>
          <p:spPr>
            <a:xfrm flipV="1">
              <a:off x="5064885" y="3901559"/>
              <a:ext cx="0" cy="25200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/>
          </p:nvCxnSpPr>
          <p:spPr>
            <a:xfrm flipV="1">
              <a:off x="5675094" y="3901559"/>
              <a:ext cx="0" cy="25200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13" name="TextBox 112"/>
            <p:cNvSpPr txBox="1"/>
            <p:nvPr/>
          </p:nvSpPr>
          <p:spPr>
            <a:xfrm>
              <a:off x="325102" y="1214735"/>
              <a:ext cx="951248" cy="461665"/>
            </a:xfrm>
            <a:prstGeom prst="rect">
              <a:avLst/>
            </a:prstGeom>
            <a:solidFill>
              <a:schemeClr val="accent1">
                <a:alpha val="10000"/>
              </a:schemeClr>
            </a:solidFill>
            <a:ln w="19050">
              <a:solidFill>
                <a:schemeClr val="accent1">
                  <a:alpha val="1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b="1" dirty="0" err="1" smtClean="0">
                  <a:solidFill>
                    <a:prstClr val="black">
                      <a:alpha val="15000"/>
                    </a:prst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sbin</a:t>
              </a:r>
              <a:endParaRPr lang="en-GB" sz="2400" b="1" dirty="0">
                <a:solidFill>
                  <a:prstClr val="black">
                    <a:alpha val="15000"/>
                  </a:prstClr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14" name="TextBox 113"/>
            <p:cNvSpPr txBox="1"/>
            <p:nvPr/>
          </p:nvSpPr>
          <p:spPr>
            <a:xfrm>
              <a:off x="1607802" y="1214735"/>
              <a:ext cx="951248" cy="461665"/>
            </a:xfrm>
            <a:prstGeom prst="rect">
              <a:avLst/>
            </a:prstGeom>
            <a:solidFill>
              <a:schemeClr val="accent1">
                <a:alpha val="10000"/>
              </a:schemeClr>
            </a:solidFill>
            <a:ln w="19050">
              <a:solidFill>
                <a:schemeClr val="accent1">
                  <a:alpha val="1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b="1" dirty="0" smtClean="0">
                  <a:solidFill>
                    <a:prstClr val="black">
                      <a:alpha val="15000"/>
                    </a:prst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dev</a:t>
              </a:r>
              <a:endParaRPr lang="en-GB" sz="2400" b="1" dirty="0">
                <a:solidFill>
                  <a:prstClr val="black">
                    <a:alpha val="15000"/>
                  </a:prstClr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15" name="TextBox 114"/>
            <p:cNvSpPr txBox="1"/>
            <p:nvPr/>
          </p:nvSpPr>
          <p:spPr>
            <a:xfrm>
              <a:off x="2890502" y="1214735"/>
              <a:ext cx="951248" cy="461665"/>
            </a:xfrm>
            <a:prstGeom prst="rect">
              <a:avLst/>
            </a:prstGeom>
            <a:solidFill>
              <a:schemeClr val="accent1">
                <a:alpha val="10000"/>
              </a:schemeClr>
            </a:solidFill>
            <a:ln w="19050">
              <a:solidFill>
                <a:schemeClr val="accent1">
                  <a:alpha val="1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b="1" dirty="0" err="1" smtClean="0">
                  <a:solidFill>
                    <a:prstClr val="black">
                      <a:alpha val="15000"/>
                    </a:prst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etc</a:t>
              </a:r>
              <a:endParaRPr lang="en-GB" sz="2400" b="1" dirty="0">
                <a:solidFill>
                  <a:prstClr val="black">
                    <a:alpha val="15000"/>
                  </a:prstClr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5455902" y="1214735"/>
              <a:ext cx="951248" cy="461665"/>
            </a:xfrm>
            <a:prstGeom prst="rect">
              <a:avLst/>
            </a:prstGeom>
            <a:solidFill>
              <a:schemeClr val="accent1">
                <a:alpha val="10000"/>
              </a:schemeClr>
            </a:solidFill>
            <a:ln w="19050">
              <a:solidFill>
                <a:schemeClr val="accent1">
                  <a:alpha val="1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b="1" dirty="0" err="1" smtClean="0">
                  <a:solidFill>
                    <a:prstClr val="black">
                      <a:alpha val="15000"/>
                    </a:prst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sbin</a:t>
              </a:r>
              <a:endParaRPr lang="en-GB" sz="2400" b="1" dirty="0">
                <a:solidFill>
                  <a:prstClr val="black">
                    <a:alpha val="15000"/>
                  </a:prstClr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17" name="TextBox 116"/>
            <p:cNvSpPr txBox="1"/>
            <p:nvPr/>
          </p:nvSpPr>
          <p:spPr>
            <a:xfrm>
              <a:off x="6738602" y="1214735"/>
              <a:ext cx="951248" cy="461665"/>
            </a:xfrm>
            <a:prstGeom prst="rect">
              <a:avLst/>
            </a:prstGeom>
            <a:solidFill>
              <a:schemeClr val="accent1">
                <a:alpha val="10000"/>
              </a:schemeClr>
            </a:solidFill>
            <a:ln w="19050">
              <a:solidFill>
                <a:schemeClr val="accent1">
                  <a:alpha val="1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b="1" dirty="0" err="1" smtClean="0">
                  <a:solidFill>
                    <a:prstClr val="black">
                      <a:alpha val="15000"/>
                    </a:prst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usr</a:t>
              </a:r>
              <a:endParaRPr lang="en-GB" sz="2400" b="1" dirty="0">
                <a:solidFill>
                  <a:prstClr val="black">
                    <a:alpha val="15000"/>
                  </a:prstClr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18" name="TextBox 117"/>
            <p:cNvSpPr txBox="1"/>
            <p:nvPr/>
          </p:nvSpPr>
          <p:spPr>
            <a:xfrm>
              <a:off x="8021302" y="1214735"/>
              <a:ext cx="951248" cy="461665"/>
            </a:xfrm>
            <a:prstGeom prst="rect">
              <a:avLst/>
            </a:prstGeom>
            <a:solidFill>
              <a:schemeClr val="accent1">
                <a:alpha val="10000"/>
              </a:schemeClr>
            </a:solidFill>
            <a:ln w="19050">
              <a:solidFill>
                <a:schemeClr val="accent1">
                  <a:alpha val="1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b="1" dirty="0" err="1" smtClean="0">
                  <a:solidFill>
                    <a:prstClr val="black">
                      <a:alpha val="15000"/>
                    </a:prst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var</a:t>
              </a:r>
              <a:endParaRPr lang="en-GB" sz="2400" b="1" dirty="0">
                <a:solidFill>
                  <a:prstClr val="black">
                    <a:alpha val="15000"/>
                  </a:prstClr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19" name="Straight Connector 118"/>
            <p:cNvCxnSpPr>
              <a:stCxn id="113" idx="0"/>
            </p:cNvCxnSpPr>
            <p:nvPr/>
          </p:nvCxnSpPr>
          <p:spPr>
            <a:xfrm flipV="1">
              <a:off x="800726" y="928835"/>
              <a:ext cx="0" cy="285900"/>
            </a:xfrm>
            <a:prstGeom prst="line">
              <a:avLst/>
            </a:prstGeom>
            <a:solidFill>
              <a:schemeClr val="accent1">
                <a:alpha val="10000"/>
              </a:schemeClr>
            </a:solidFill>
            <a:ln>
              <a:solidFill>
                <a:schemeClr val="accent1">
                  <a:alpha val="10000"/>
                </a:schemeClr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>
              <a:stCxn id="114" idx="0"/>
            </p:cNvCxnSpPr>
            <p:nvPr/>
          </p:nvCxnSpPr>
          <p:spPr>
            <a:xfrm flipV="1">
              <a:off x="2083426" y="938065"/>
              <a:ext cx="0" cy="276670"/>
            </a:xfrm>
            <a:prstGeom prst="line">
              <a:avLst/>
            </a:prstGeom>
            <a:solidFill>
              <a:schemeClr val="accent1">
                <a:alpha val="10000"/>
              </a:schemeClr>
            </a:solidFill>
            <a:ln>
              <a:solidFill>
                <a:schemeClr val="accent1">
                  <a:alpha val="10000"/>
                </a:schemeClr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>
              <a:stCxn id="115" idx="0"/>
            </p:cNvCxnSpPr>
            <p:nvPr/>
          </p:nvCxnSpPr>
          <p:spPr>
            <a:xfrm flipV="1">
              <a:off x="3366126" y="938065"/>
              <a:ext cx="0" cy="276670"/>
            </a:xfrm>
            <a:prstGeom prst="line">
              <a:avLst/>
            </a:prstGeom>
            <a:solidFill>
              <a:schemeClr val="accent1">
                <a:alpha val="10000"/>
              </a:schemeClr>
            </a:solidFill>
            <a:ln>
              <a:solidFill>
                <a:schemeClr val="accent1">
                  <a:alpha val="10000"/>
                </a:schemeClr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2" name="Straight Connector 121"/>
            <p:cNvCxnSpPr>
              <a:stCxn id="116" idx="0"/>
            </p:cNvCxnSpPr>
            <p:nvPr/>
          </p:nvCxnSpPr>
          <p:spPr>
            <a:xfrm flipV="1">
              <a:off x="5931526" y="938065"/>
              <a:ext cx="0" cy="276670"/>
            </a:xfrm>
            <a:prstGeom prst="line">
              <a:avLst/>
            </a:prstGeom>
            <a:solidFill>
              <a:schemeClr val="accent1">
                <a:alpha val="10000"/>
              </a:schemeClr>
            </a:solidFill>
            <a:ln>
              <a:solidFill>
                <a:schemeClr val="accent1">
                  <a:alpha val="10000"/>
                </a:schemeClr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>
              <a:stCxn id="117" idx="0"/>
            </p:cNvCxnSpPr>
            <p:nvPr/>
          </p:nvCxnSpPr>
          <p:spPr>
            <a:xfrm flipV="1">
              <a:off x="7214226" y="938065"/>
              <a:ext cx="0" cy="276670"/>
            </a:xfrm>
            <a:prstGeom prst="line">
              <a:avLst/>
            </a:prstGeom>
            <a:solidFill>
              <a:schemeClr val="accent1">
                <a:alpha val="10000"/>
              </a:schemeClr>
            </a:solidFill>
            <a:ln>
              <a:solidFill>
                <a:schemeClr val="accent1">
                  <a:alpha val="10000"/>
                </a:schemeClr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>
              <a:stCxn id="118" idx="0"/>
            </p:cNvCxnSpPr>
            <p:nvPr/>
          </p:nvCxnSpPr>
          <p:spPr>
            <a:xfrm flipV="1">
              <a:off x="8496926" y="914400"/>
              <a:ext cx="0" cy="300335"/>
            </a:xfrm>
            <a:prstGeom prst="line">
              <a:avLst/>
            </a:prstGeom>
            <a:solidFill>
              <a:schemeClr val="accent1">
                <a:alpha val="10000"/>
              </a:schemeClr>
            </a:solidFill>
            <a:ln>
              <a:solidFill>
                <a:schemeClr val="accent1">
                  <a:alpha val="10000"/>
                </a:schemeClr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/>
            <p:nvPr/>
          </p:nvCxnSpPr>
          <p:spPr>
            <a:xfrm flipH="1">
              <a:off x="800726" y="926047"/>
              <a:ext cx="7696200" cy="12018"/>
            </a:xfrm>
            <a:prstGeom prst="line">
              <a:avLst/>
            </a:prstGeom>
            <a:solidFill>
              <a:schemeClr val="accent1">
                <a:alpha val="10000"/>
              </a:schemeClr>
            </a:solidFill>
            <a:ln>
              <a:solidFill>
                <a:schemeClr val="accent1">
                  <a:alpha val="10000"/>
                </a:schemeClr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/>
          </p:nvCxnSpPr>
          <p:spPr>
            <a:xfrm flipV="1">
              <a:off x="4668502" y="609600"/>
              <a:ext cx="0" cy="32400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/>
          </p:nvCxnSpPr>
          <p:spPr>
            <a:xfrm flipV="1">
              <a:off x="4668502" y="886270"/>
              <a:ext cx="0" cy="32400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10" name="TextBox 109"/>
          <p:cNvSpPr txBox="1"/>
          <p:nvPr/>
        </p:nvSpPr>
        <p:spPr>
          <a:xfrm>
            <a:off x="2896702" y="76200"/>
            <a:ext cx="3350597" cy="46166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GB" sz="2400" b="1" dirty="0" smtClean="0">
                <a:solidFill>
                  <a:prstClr val="black"/>
                </a:solidFill>
              </a:rPr>
              <a:t>File Reference - Absolute</a:t>
            </a:r>
            <a:endParaRPr lang="en-GB" sz="2400" b="1" dirty="0">
              <a:solidFill>
                <a:prstClr val="black"/>
              </a:solidFill>
            </a:endParaRPr>
          </a:p>
        </p:txBody>
      </p:sp>
      <p:sp>
        <p:nvSpPr>
          <p:cNvPr id="2" name="Oval 1"/>
          <p:cNvSpPr/>
          <p:nvPr/>
        </p:nvSpPr>
        <p:spPr>
          <a:xfrm>
            <a:off x="7620000" y="2868975"/>
            <a:ext cx="360000" cy="360000"/>
          </a:xfrm>
          <a:prstGeom prst="ellipse">
            <a:avLst/>
          </a:prstGeom>
          <a:solidFill>
            <a:schemeClr val="accent3">
              <a:lumMod val="20000"/>
              <a:lumOff val="80000"/>
              <a:alpha val="7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prstClr val="white"/>
              </a:solidFill>
            </a:endParaRPr>
          </a:p>
        </p:txBody>
      </p:sp>
      <p:cxnSp>
        <p:nvCxnSpPr>
          <p:cNvPr id="129" name="Straight Connector 128"/>
          <p:cNvCxnSpPr>
            <a:stCxn id="31" idx="2"/>
            <a:endCxn id="67" idx="0"/>
          </p:cNvCxnSpPr>
          <p:nvPr/>
        </p:nvCxnSpPr>
        <p:spPr>
          <a:xfrm flipH="1">
            <a:off x="3972551" y="3248025"/>
            <a:ext cx="699126" cy="485135"/>
          </a:xfrm>
          <a:prstGeom prst="line">
            <a:avLst/>
          </a:prstGeom>
          <a:ln w="76200">
            <a:solidFill>
              <a:schemeClr val="accent3">
                <a:lumMod val="40000"/>
                <a:lumOff val="6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/>
          <p:cNvCxnSpPr>
            <a:stCxn id="67" idx="2"/>
            <a:endCxn id="87" idx="0"/>
          </p:cNvCxnSpPr>
          <p:nvPr/>
        </p:nvCxnSpPr>
        <p:spPr>
          <a:xfrm flipH="1">
            <a:off x="3370327" y="4194825"/>
            <a:ext cx="602224" cy="484093"/>
          </a:xfrm>
          <a:prstGeom prst="line">
            <a:avLst/>
          </a:prstGeom>
          <a:ln w="76200">
            <a:solidFill>
              <a:schemeClr val="accent3">
                <a:lumMod val="40000"/>
                <a:lumOff val="6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5-Point Star 126"/>
          <p:cNvSpPr/>
          <p:nvPr/>
        </p:nvSpPr>
        <p:spPr>
          <a:xfrm>
            <a:off x="3000375" y="4505218"/>
            <a:ext cx="288000" cy="288000"/>
          </a:xfrm>
          <a:prstGeom prst="star5">
            <a:avLst/>
          </a:prstGeom>
          <a:solidFill>
            <a:schemeClr val="bg1">
              <a:lumMod val="75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6200" y="5181600"/>
            <a:ext cx="8906272" cy="369332"/>
          </a:xfrm>
          <a:prstGeom prst="rect">
            <a:avLst/>
          </a:prstGeom>
          <a:solidFill>
            <a:schemeClr val="bg2"/>
          </a:solidFill>
          <a:ln w="19050"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GB" dirty="0" smtClean="0">
                <a:solidFill>
                  <a:prstClr val="black"/>
                </a:solidFill>
              </a:rPr>
              <a:t>An “</a:t>
            </a:r>
            <a:r>
              <a:rPr lang="en-GB" b="1" dirty="0" smtClean="0">
                <a:solidFill>
                  <a:prstClr val="black"/>
                </a:solidFill>
              </a:rPr>
              <a:t>absolute address</a:t>
            </a:r>
            <a:r>
              <a:rPr lang="en-GB" dirty="0" smtClean="0">
                <a:solidFill>
                  <a:prstClr val="black"/>
                </a:solidFill>
              </a:rPr>
              <a:t>” starting from any </a:t>
            </a:r>
            <a:r>
              <a:rPr lang="en-GB" b="1" dirty="0" smtClean="0">
                <a:solidFill>
                  <a:prstClr val="black"/>
                </a:solidFill>
              </a:rPr>
              <a:t>Home Directory</a:t>
            </a:r>
            <a:r>
              <a:rPr lang="en-GB" dirty="0" smtClean="0">
                <a:solidFill>
                  <a:prstClr val="black"/>
                </a:solidFill>
              </a:rPr>
              <a:t> (</a:t>
            </a:r>
            <a:r>
              <a:rPr lang="en-GB" b="1" dirty="0" err="1" smtClean="0">
                <a:solidFill>
                  <a:prstClr val="black"/>
                </a:solidFill>
              </a:rPr>
              <a:t>fred</a:t>
            </a:r>
            <a:r>
              <a:rPr lang="en-GB" dirty="0" err="1" smtClean="0">
                <a:solidFill>
                  <a:prstClr val="black"/>
                </a:solidFill>
              </a:rPr>
              <a:t>’s</a:t>
            </a:r>
            <a:r>
              <a:rPr lang="en-GB" dirty="0" smtClean="0">
                <a:solidFill>
                  <a:prstClr val="black"/>
                </a:solidFill>
              </a:rPr>
              <a:t> say)</a:t>
            </a:r>
            <a:r>
              <a:rPr lang="en-GB" dirty="0">
                <a:solidFill>
                  <a:prstClr val="black"/>
                </a:solidFill>
              </a:rPr>
              <a:t> </a:t>
            </a:r>
            <a:r>
              <a:rPr lang="en-GB" dirty="0" smtClean="0">
                <a:solidFill>
                  <a:prstClr val="black"/>
                </a:solidFill>
              </a:rPr>
              <a:t>is also possible.</a:t>
            </a:r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981903" y="6136957"/>
            <a:ext cx="1186543" cy="49244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accent3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GB" sz="2600" b="1" dirty="0" smtClean="0">
                <a:solidFill>
                  <a:prstClr val="black"/>
                </a:solidFill>
                <a:latin typeface="Courier New" panose="02070309020205020404" pitchFamily="49" charset="0"/>
              </a:rPr>
              <a:t>~</a:t>
            </a:r>
            <a:r>
              <a:rPr lang="en-GB" sz="2600" b="1" dirty="0" err="1" smtClean="0">
                <a:solidFill>
                  <a:prstClr val="black"/>
                </a:solidFill>
                <a:latin typeface="Courier New" panose="02070309020205020404" pitchFamily="49" charset="0"/>
              </a:rPr>
              <a:t>fred</a:t>
            </a:r>
            <a:endParaRPr lang="en-GB" sz="2600" b="1" dirty="0">
              <a:solidFill>
                <a:prstClr val="black"/>
              </a:solidFill>
              <a:latin typeface="Courier New" panose="02070309020205020404" pitchFamily="49" charset="0"/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2981903" y="6136957"/>
            <a:ext cx="1787669" cy="49244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accent3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GB" sz="2600" b="1" dirty="0" smtClean="0">
                <a:solidFill>
                  <a:prstClr val="black"/>
                </a:solidFill>
                <a:latin typeface="Courier New" panose="02070309020205020404" pitchFamily="49" charset="0"/>
              </a:rPr>
              <a:t>~</a:t>
            </a:r>
            <a:r>
              <a:rPr lang="en-GB" sz="2600" b="1" dirty="0" err="1" smtClean="0">
                <a:solidFill>
                  <a:prstClr val="black"/>
                </a:solidFill>
                <a:latin typeface="Courier New" panose="02070309020205020404" pitchFamily="49" charset="0"/>
              </a:rPr>
              <a:t>fred</a:t>
            </a:r>
            <a:r>
              <a:rPr lang="en-GB" sz="2600" b="1" dirty="0" smtClean="0">
                <a:solidFill>
                  <a:prstClr val="black"/>
                </a:solidFill>
                <a:latin typeface="Courier New" panose="02070309020205020404" pitchFamily="49" charset="0"/>
              </a:rPr>
              <a:t>/..</a:t>
            </a:r>
            <a:endParaRPr lang="en-GB" sz="2600" b="1" dirty="0">
              <a:solidFill>
                <a:prstClr val="black"/>
              </a:solidFill>
              <a:latin typeface="Courier New" panose="02070309020205020404" pitchFamily="49" charset="0"/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2981903" y="6136957"/>
            <a:ext cx="2789546" cy="49244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accent3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GB" sz="2600" b="1" dirty="0" smtClean="0">
                <a:solidFill>
                  <a:prstClr val="black"/>
                </a:solidFill>
                <a:latin typeface="Courier New" panose="02070309020205020404" pitchFamily="49" charset="0"/>
              </a:rPr>
              <a:t>~</a:t>
            </a:r>
            <a:r>
              <a:rPr lang="en-GB" sz="2600" b="1" dirty="0" err="1" smtClean="0">
                <a:solidFill>
                  <a:prstClr val="black"/>
                </a:solidFill>
                <a:latin typeface="Courier New" panose="02070309020205020404" pitchFamily="49" charset="0"/>
              </a:rPr>
              <a:t>fred</a:t>
            </a:r>
            <a:r>
              <a:rPr lang="en-GB" sz="2600" b="1" dirty="0" smtClean="0">
                <a:solidFill>
                  <a:prstClr val="black"/>
                </a:solidFill>
                <a:latin typeface="Courier New" panose="02070309020205020404" pitchFamily="49" charset="0"/>
              </a:rPr>
              <a:t>/../dick</a:t>
            </a:r>
            <a:endParaRPr lang="en-GB" sz="2600" b="1" dirty="0">
              <a:solidFill>
                <a:prstClr val="black"/>
              </a:solidFill>
              <a:latin typeface="Courier New" panose="02070309020205020404" pitchFamily="49" charset="0"/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76200" y="5650468"/>
            <a:ext cx="8906272" cy="369332"/>
          </a:xfrm>
          <a:prstGeom prst="rect">
            <a:avLst/>
          </a:prstGeom>
          <a:solidFill>
            <a:schemeClr val="bg2"/>
          </a:solidFill>
          <a:ln w="19050"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GB" dirty="0" smtClean="0">
                <a:solidFill>
                  <a:prstClr val="black"/>
                </a:solidFill>
              </a:rPr>
              <a:t>Two dots (“</a:t>
            </a:r>
            <a:r>
              <a:rPr lang="en-GB" b="1" dirty="0" smtClean="0">
                <a:solidFill>
                  <a:prstClr val="black"/>
                </a:solidFill>
              </a:rPr>
              <a:t>..</a:t>
            </a:r>
            <a:r>
              <a:rPr lang="en-GB" dirty="0" smtClean="0">
                <a:solidFill>
                  <a:prstClr val="black"/>
                </a:solidFill>
              </a:rPr>
              <a:t>”) means one directory </a:t>
            </a:r>
            <a:r>
              <a:rPr lang="en-GB" b="1" dirty="0" smtClean="0">
                <a:solidFill>
                  <a:prstClr val="black"/>
                </a:solidFill>
              </a:rPr>
              <a:t>UP</a:t>
            </a:r>
            <a:r>
              <a:rPr lang="en-GB" dirty="0" smtClean="0">
                <a:solidFill>
                  <a:prstClr val="black"/>
                </a:solidFill>
              </a:rPr>
              <a:t>. So “</a:t>
            </a:r>
            <a:r>
              <a:rPr lang="en-GB" b="1" dirty="0" smtClean="0">
                <a:solidFill>
                  <a:prstClr val="black"/>
                </a:solidFill>
              </a:rPr>
              <a:t>..</a:t>
            </a:r>
            <a:r>
              <a:rPr lang="en-GB" dirty="0" smtClean="0">
                <a:solidFill>
                  <a:prstClr val="black"/>
                </a:solidFill>
              </a:rPr>
              <a:t>” is </a:t>
            </a:r>
            <a:r>
              <a:rPr lang="en-GB" b="1" dirty="0" smtClean="0">
                <a:solidFill>
                  <a:prstClr val="black"/>
                </a:solidFill>
              </a:rPr>
              <a:t>/home </a:t>
            </a:r>
            <a:r>
              <a:rPr lang="en-GB" dirty="0" smtClean="0">
                <a:solidFill>
                  <a:prstClr val="black"/>
                </a:solidFill>
              </a:rPr>
              <a:t>from any user </a:t>
            </a:r>
            <a:r>
              <a:rPr lang="en-GB" b="1" dirty="0" smtClean="0">
                <a:solidFill>
                  <a:prstClr val="black"/>
                </a:solidFill>
              </a:rPr>
              <a:t>Home Directory</a:t>
            </a:r>
            <a:r>
              <a:rPr lang="en-GB" dirty="0" smtClean="0">
                <a:solidFill>
                  <a:prstClr val="black"/>
                </a:solidFill>
              </a:rPr>
              <a:t>.</a:t>
            </a:r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5181600" y="1856601"/>
            <a:ext cx="370614" cy="27699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19050">
            <a:solidFill>
              <a:schemeClr val="accent3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GB" sz="1200" b="1" dirty="0" smtClean="0">
                <a:solidFill>
                  <a:prstClr val="black"/>
                </a:solidFill>
                <a:latin typeface="Courier New" panose="02070309020205020404" pitchFamily="49" charset="0"/>
              </a:rPr>
              <a:t>..</a:t>
            </a:r>
            <a:endParaRPr lang="en-GB" sz="1200" b="1" dirty="0">
              <a:solidFill>
                <a:prstClr val="black"/>
              </a:solidFill>
              <a:latin typeface="Courier New" panose="02070309020205020404" pitchFamily="49" charset="0"/>
            </a:endParaRPr>
          </a:p>
        </p:txBody>
      </p:sp>
      <p:cxnSp>
        <p:nvCxnSpPr>
          <p:cNvPr id="128" name="Straight Connector 127"/>
          <p:cNvCxnSpPr>
            <a:stCxn id="29" idx="0"/>
            <a:endCxn id="22" idx="2"/>
          </p:cNvCxnSpPr>
          <p:nvPr/>
        </p:nvCxnSpPr>
        <p:spPr>
          <a:xfrm flipH="1" flipV="1">
            <a:off x="4668502" y="2211908"/>
            <a:ext cx="3124826" cy="574452"/>
          </a:xfrm>
          <a:prstGeom prst="line">
            <a:avLst/>
          </a:prstGeom>
          <a:ln w="76200">
            <a:solidFill>
              <a:schemeClr val="accent3">
                <a:lumMod val="40000"/>
                <a:lumOff val="6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TextBox 131"/>
          <p:cNvSpPr txBox="1"/>
          <p:nvPr/>
        </p:nvSpPr>
        <p:spPr>
          <a:xfrm>
            <a:off x="2981903" y="6136957"/>
            <a:ext cx="3390672" cy="49244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accent3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GB" sz="2600" b="1" dirty="0" smtClean="0">
                <a:solidFill>
                  <a:prstClr val="black"/>
                </a:solidFill>
                <a:latin typeface="Courier New" panose="02070309020205020404" pitchFamily="49" charset="0"/>
              </a:rPr>
              <a:t>~</a:t>
            </a:r>
            <a:r>
              <a:rPr lang="en-GB" sz="2600" b="1" dirty="0" err="1" smtClean="0">
                <a:solidFill>
                  <a:prstClr val="black"/>
                </a:solidFill>
                <a:latin typeface="Courier New" panose="02070309020205020404" pitchFamily="49" charset="0"/>
              </a:rPr>
              <a:t>fred</a:t>
            </a:r>
            <a:r>
              <a:rPr lang="en-GB" sz="2600" b="1" dirty="0" smtClean="0">
                <a:solidFill>
                  <a:prstClr val="black"/>
                </a:solidFill>
                <a:latin typeface="Courier New" panose="02070309020205020404" pitchFamily="49" charset="0"/>
              </a:rPr>
              <a:t>/../dick/d1</a:t>
            </a:r>
            <a:endParaRPr lang="en-GB" sz="2600" b="1" dirty="0">
              <a:solidFill>
                <a:prstClr val="black"/>
              </a:solidFill>
              <a:latin typeface="Courier New" panose="02070309020205020404" pitchFamily="49" charset="0"/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2981903" y="6136957"/>
            <a:ext cx="3791423" cy="49244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accent3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GB" sz="2600" b="1" dirty="0" smtClean="0">
                <a:solidFill>
                  <a:prstClr val="black"/>
                </a:solidFill>
                <a:latin typeface="Courier New" panose="02070309020205020404" pitchFamily="49" charset="0"/>
              </a:rPr>
              <a:t>~</a:t>
            </a:r>
            <a:r>
              <a:rPr lang="en-GB" sz="2600" b="1" dirty="0" err="1" smtClean="0">
                <a:solidFill>
                  <a:prstClr val="black"/>
                </a:solidFill>
                <a:latin typeface="Courier New" panose="02070309020205020404" pitchFamily="49" charset="0"/>
              </a:rPr>
              <a:t>fred</a:t>
            </a:r>
            <a:r>
              <a:rPr lang="en-GB" sz="2600" b="1" dirty="0" smtClean="0">
                <a:solidFill>
                  <a:prstClr val="black"/>
                </a:solidFill>
                <a:latin typeface="Courier New" panose="02070309020205020404" pitchFamily="49" charset="0"/>
              </a:rPr>
              <a:t>/../dick/d1/e</a:t>
            </a:r>
            <a:endParaRPr lang="en-GB" sz="2600" b="1" dirty="0">
              <a:solidFill>
                <a:prstClr val="black"/>
              </a:solidFill>
              <a:latin typeface="Courier New" panose="02070309020205020404" pitchFamily="49" charset="0"/>
            </a:endParaRPr>
          </a:p>
        </p:txBody>
      </p:sp>
      <p:cxnSp>
        <p:nvCxnSpPr>
          <p:cNvPr id="137" name="Straight Connector 136"/>
          <p:cNvCxnSpPr/>
          <p:nvPr/>
        </p:nvCxnSpPr>
        <p:spPr>
          <a:xfrm>
            <a:off x="4668502" y="2211908"/>
            <a:ext cx="3175" cy="574452"/>
          </a:xfrm>
          <a:prstGeom prst="line">
            <a:avLst/>
          </a:prstGeom>
          <a:ln w="76200">
            <a:solidFill>
              <a:schemeClr val="accent3">
                <a:lumMod val="40000"/>
                <a:lumOff val="6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1329047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042"/>
    </mc:Choice>
    <mc:Fallback xmlns="">
      <p:transition spd="slow" advTm="380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2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2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20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0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20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2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2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20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20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3" grpId="0" animBg="1"/>
      <p:bldP spid="14" grpId="0" animBg="1"/>
      <p:bldP spid="134" grpId="0" animBg="1"/>
      <p:bldP spid="135" grpId="0" animBg="1"/>
      <p:bldP spid="108" grpId="0" animBg="1"/>
      <p:bldP spid="109" grpId="0" animBg="1"/>
      <p:bldP spid="132" grpId="0" animBg="1"/>
      <p:bldP spid="13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" name="Group 125"/>
          <p:cNvGrpSpPr/>
          <p:nvPr/>
        </p:nvGrpSpPr>
        <p:grpSpPr>
          <a:xfrm>
            <a:off x="105611" y="676275"/>
            <a:ext cx="8866939" cy="4379357"/>
            <a:chOff x="105611" y="152400"/>
            <a:chExt cx="8866939" cy="4379357"/>
          </a:xfrm>
        </p:grpSpPr>
        <p:cxnSp>
          <p:nvCxnSpPr>
            <p:cNvPr id="25" name="Straight Connector 24"/>
            <p:cNvCxnSpPr/>
            <p:nvPr/>
          </p:nvCxnSpPr>
          <p:spPr>
            <a:xfrm flipV="1">
              <a:off x="4668502" y="1685925"/>
              <a:ext cx="0" cy="27667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4192252" y="152400"/>
              <a:ext cx="952500" cy="46166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b="1" dirty="0" smtClean="0">
                  <a:solidFill>
                    <a:prstClr val="black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root</a:t>
              </a:r>
              <a:endParaRPr lang="en-GB" sz="24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192878" y="1226368"/>
              <a:ext cx="951248" cy="46166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solidFill>
                <a:schemeClr val="accent2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b="1" dirty="0" smtClean="0">
                  <a:solidFill>
                    <a:prstClr val="black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home</a:t>
              </a:r>
              <a:endParaRPr lang="en-GB" sz="24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4" name="Straight Connector 23"/>
            <p:cNvCxnSpPr/>
            <p:nvPr/>
          </p:nvCxnSpPr>
          <p:spPr>
            <a:xfrm flipH="1">
              <a:off x="1533600" y="1953070"/>
              <a:ext cx="6274800" cy="10549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 flipV="1">
              <a:off x="1550026" y="1976290"/>
              <a:ext cx="0" cy="30960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34" name="TextBox 33"/>
            <p:cNvSpPr txBox="1"/>
            <p:nvPr/>
          </p:nvSpPr>
          <p:spPr>
            <a:xfrm>
              <a:off x="1074402" y="2262485"/>
              <a:ext cx="951248" cy="46166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solidFill>
                <a:schemeClr val="accent2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b="1" dirty="0" smtClean="0">
                  <a:solidFill>
                    <a:prstClr val="black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tom</a:t>
              </a:r>
              <a:endParaRPr lang="en-GB" sz="24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196053" y="2262485"/>
              <a:ext cx="951248" cy="46166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solidFill>
                <a:schemeClr val="accent2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b="1" dirty="0" smtClean="0">
                  <a:solidFill>
                    <a:prstClr val="black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dick</a:t>
              </a:r>
              <a:endParaRPr lang="en-GB" sz="24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32" name="Straight Connector 31"/>
            <p:cNvCxnSpPr/>
            <p:nvPr/>
          </p:nvCxnSpPr>
          <p:spPr>
            <a:xfrm flipV="1">
              <a:off x="4671677" y="1976290"/>
              <a:ext cx="0" cy="30960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29" name="TextBox 28"/>
            <p:cNvSpPr txBox="1"/>
            <p:nvPr/>
          </p:nvSpPr>
          <p:spPr>
            <a:xfrm>
              <a:off x="7317704" y="2262485"/>
              <a:ext cx="951248" cy="46166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solidFill>
                <a:schemeClr val="accent2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b="1" dirty="0" err="1" smtClean="0">
                  <a:solidFill>
                    <a:prstClr val="black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fred</a:t>
              </a:r>
              <a:endParaRPr lang="en-GB" sz="24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30" name="Straight Connector 29"/>
            <p:cNvCxnSpPr/>
            <p:nvPr/>
          </p:nvCxnSpPr>
          <p:spPr>
            <a:xfrm flipV="1">
              <a:off x="7793328" y="1953070"/>
              <a:ext cx="0" cy="309415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35" name="TextBox 34"/>
            <p:cNvSpPr txBox="1"/>
            <p:nvPr/>
          </p:nvSpPr>
          <p:spPr>
            <a:xfrm>
              <a:off x="5201902" y="152400"/>
              <a:ext cx="277640" cy="276999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19050">
              <a:solidFill>
                <a:schemeClr val="accent3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GB" sz="1200" b="1" dirty="0" smtClean="0">
                  <a:solidFill>
                    <a:prstClr val="black"/>
                  </a:solidFill>
                  <a:latin typeface="Courier New" panose="02070309020205020404" pitchFamily="49" charset="0"/>
                </a:rPr>
                <a:t>/</a:t>
              </a:r>
              <a:endParaRPr lang="en-GB" sz="1200" b="1" dirty="0">
                <a:solidFill>
                  <a:prstClr val="black"/>
                </a:solidFill>
                <a:latin typeface="Courier New" panose="02070309020205020404" pitchFamily="49" charset="0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8317992" y="2253734"/>
              <a:ext cx="649537" cy="276999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19050">
              <a:solidFill>
                <a:schemeClr val="accent3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GB" sz="1200" b="1" dirty="0">
                  <a:solidFill>
                    <a:prstClr val="black"/>
                  </a:solidFill>
                  <a:latin typeface="Courier New" panose="02070309020205020404" pitchFamily="49" charset="0"/>
                </a:rPr>
                <a:t>~</a:t>
              </a:r>
              <a:r>
                <a:rPr lang="en-GB" sz="1200" b="1" dirty="0" err="1" smtClean="0">
                  <a:solidFill>
                    <a:prstClr val="black"/>
                  </a:solidFill>
                  <a:latin typeface="Courier New" panose="02070309020205020404" pitchFamily="49" charset="0"/>
                </a:rPr>
                <a:t>fred</a:t>
              </a:r>
              <a:endParaRPr lang="en-GB" sz="1200" b="1" dirty="0">
                <a:solidFill>
                  <a:prstClr val="black"/>
                </a:solidFill>
                <a:latin typeface="Courier New" panose="02070309020205020404" pitchFamily="49" charset="0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5195947" y="2253734"/>
              <a:ext cx="649537" cy="276999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19050">
              <a:solidFill>
                <a:schemeClr val="accent3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GB" sz="1200" b="1" dirty="0" smtClean="0">
                  <a:solidFill>
                    <a:prstClr val="black"/>
                  </a:solidFill>
                  <a:latin typeface="Courier New" panose="02070309020205020404" pitchFamily="49" charset="0"/>
                </a:rPr>
                <a:t>~dick</a:t>
              </a:r>
              <a:endParaRPr lang="en-GB" sz="1200" b="1" dirty="0">
                <a:solidFill>
                  <a:prstClr val="black"/>
                </a:solidFill>
                <a:latin typeface="Courier New" panose="02070309020205020404" pitchFamily="49" charset="0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2073901" y="2253734"/>
              <a:ext cx="649537" cy="276999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19050">
              <a:solidFill>
                <a:schemeClr val="accent3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GB" sz="1200" b="1" dirty="0" smtClean="0">
                  <a:solidFill>
                    <a:prstClr val="black"/>
                  </a:solidFill>
                  <a:latin typeface="Courier New" panose="02070309020205020404" pitchFamily="49" charset="0"/>
                </a:rPr>
                <a:t>~tom </a:t>
              </a:r>
              <a:endParaRPr lang="en-GB" sz="1200" b="1" dirty="0">
                <a:solidFill>
                  <a:prstClr val="black"/>
                </a:solidFill>
                <a:latin typeface="Courier New" panose="02070309020205020404" pitchFamily="49" charset="0"/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7522777" y="3209285"/>
              <a:ext cx="565200" cy="46166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solidFill>
                <a:schemeClr val="accent2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b="1" smtClean="0">
                  <a:solidFill>
                    <a:prstClr val="black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f1</a:t>
              </a:r>
              <a:endParaRPr lang="en-GB" sz="24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574988" y="3209285"/>
              <a:ext cx="565776" cy="46166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solidFill>
                <a:schemeClr val="accent2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b="1" dirty="0" smtClean="0">
                  <a:solidFill>
                    <a:prstClr val="black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t1</a:t>
              </a:r>
              <a:endParaRPr lang="en-GB" sz="24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1979227" y="3209285"/>
              <a:ext cx="565200" cy="46166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solidFill>
                <a:schemeClr val="accent2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b="1" dirty="0" smtClean="0">
                  <a:solidFill>
                    <a:prstClr val="black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t2</a:t>
              </a:r>
              <a:endParaRPr lang="en-GB" sz="24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61" name="Straight Connector 60"/>
            <p:cNvCxnSpPr/>
            <p:nvPr/>
          </p:nvCxnSpPr>
          <p:spPr>
            <a:xfrm flipH="1">
              <a:off x="837727" y="2894625"/>
              <a:ext cx="1440000" cy="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 flipV="1">
              <a:off x="1557727" y="2714625"/>
              <a:ext cx="0" cy="18000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 flipV="1">
              <a:off x="858502" y="2894625"/>
              <a:ext cx="0" cy="30960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 flipV="1">
              <a:off x="2258677" y="2894625"/>
              <a:ext cx="0" cy="309415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 flipV="1">
              <a:off x="7796251" y="2724150"/>
              <a:ext cx="0" cy="25200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 flipV="1">
              <a:off x="7796251" y="2895785"/>
              <a:ext cx="0" cy="309415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67" name="TextBox 66"/>
            <p:cNvSpPr txBox="1"/>
            <p:nvPr/>
          </p:nvSpPr>
          <p:spPr>
            <a:xfrm>
              <a:off x="3689663" y="3209285"/>
              <a:ext cx="565776" cy="46166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solidFill>
                <a:schemeClr val="accent2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b="1" dirty="0">
                  <a:solidFill>
                    <a:prstClr val="black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d</a:t>
              </a:r>
              <a:r>
                <a:rPr lang="en-GB" sz="2400" b="1" dirty="0" smtClean="0">
                  <a:solidFill>
                    <a:prstClr val="black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  <a:endParaRPr lang="en-GB" sz="24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5093902" y="3209285"/>
              <a:ext cx="565200" cy="46166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solidFill>
                <a:schemeClr val="accent2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b="1" dirty="0">
                  <a:solidFill>
                    <a:prstClr val="black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d</a:t>
              </a:r>
              <a:r>
                <a:rPr lang="en-GB" sz="2400" b="1" dirty="0" smtClean="0">
                  <a:solidFill>
                    <a:prstClr val="black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2</a:t>
              </a:r>
              <a:endParaRPr lang="en-GB" sz="24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69" name="Straight Connector 68"/>
            <p:cNvCxnSpPr/>
            <p:nvPr/>
          </p:nvCxnSpPr>
          <p:spPr>
            <a:xfrm flipH="1">
              <a:off x="3952402" y="2894625"/>
              <a:ext cx="1440000" cy="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 flipV="1">
              <a:off x="4672402" y="2714625"/>
              <a:ext cx="0" cy="18000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 flipV="1">
              <a:off x="3973177" y="2894625"/>
              <a:ext cx="0" cy="30960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 flipV="1">
              <a:off x="5373352" y="2894625"/>
              <a:ext cx="0" cy="309415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74" name="TextBox 73"/>
            <p:cNvSpPr txBox="1"/>
            <p:nvPr/>
          </p:nvSpPr>
          <p:spPr>
            <a:xfrm>
              <a:off x="2114190" y="4155043"/>
              <a:ext cx="306494" cy="3693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prstClr val="black"/>
                  </a:solidFill>
                </a:rPr>
                <a:t>d</a:t>
              </a:r>
            </a:p>
          </p:txBody>
        </p:sp>
        <p:cxnSp>
          <p:nvCxnSpPr>
            <p:cNvPr id="75" name="Straight Connector 74"/>
            <p:cNvCxnSpPr/>
            <p:nvPr/>
          </p:nvCxnSpPr>
          <p:spPr>
            <a:xfrm flipV="1">
              <a:off x="7796251" y="3659084"/>
              <a:ext cx="0" cy="25200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 flipH="1">
              <a:off x="6866950" y="3924300"/>
              <a:ext cx="1858602" cy="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77" name="TextBox 76"/>
            <p:cNvSpPr txBox="1"/>
            <p:nvPr/>
          </p:nvSpPr>
          <p:spPr>
            <a:xfrm>
              <a:off x="6749089" y="4162425"/>
              <a:ext cx="239168" cy="3693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prstClr val="black"/>
                  </a:solidFill>
                </a:rPr>
                <a:t>j</a:t>
              </a: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8564228" y="4162425"/>
              <a:ext cx="369012" cy="3693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prstClr val="black"/>
                  </a:solidFill>
                </a:rPr>
                <a:t>m</a:t>
              </a: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7959181" y="4162425"/>
              <a:ext cx="237566" cy="3693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prstClr val="black"/>
                  </a:solidFill>
                </a:rPr>
                <a:t>l</a:t>
              </a: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7354135" y="4162425"/>
              <a:ext cx="288862" cy="3693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prstClr val="black"/>
                  </a:solidFill>
                </a:rPr>
                <a:t>k</a:t>
              </a:r>
            </a:p>
          </p:txBody>
        </p:sp>
        <p:cxnSp>
          <p:nvCxnSpPr>
            <p:cNvPr id="81" name="Straight Connector 80"/>
            <p:cNvCxnSpPr/>
            <p:nvPr/>
          </p:nvCxnSpPr>
          <p:spPr>
            <a:xfrm flipV="1">
              <a:off x="6889549" y="3911084"/>
              <a:ext cx="0" cy="25200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/>
            <p:nvPr/>
          </p:nvCxnSpPr>
          <p:spPr>
            <a:xfrm flipV="1">
              <a:off x="8720176" y="3911084"/>
              <a:ext cx="0" cy="25200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/>
          </p:nvCxnSpPr>
          <p:spPr>
            <a:xfrm flipV="1">
              <a:off x="7499758" y="3911084"/>
              <a:ext cx="0" cy="25200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/>
            <p:nvPr/>
          </p:nvCxnSpPr>
          <p:spPr>
            <a:xfrm flipV="1">
              <a:off x="8109967" y="3911084"/>
              <a:ext cx="0" cy="25200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/>
          </p:nvCxnSpPr>
          <p:spPr>
            <a:xfrm flipV="1">
              <a:off x="3972173" y="3661227"/>
              <a:ext cx="0" cy="25200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/>
            <p:nvPr/>
          </p:nvCxnSpPr>
          <p:spPr>
            <a:xfrm flipH="1">
              <a:off x="3347672" y="3916918"/>
              <a:ext cx="1260000" cy="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87" name="TextBox 86"/>
            <p:cNvSpPr txBox="1"/>
            <p:nvPr/>
          </p:nvSpPr>
          <p:spPr>
            <a:xfrm>
              <a:off x="3220286" y="4155043"/>
              <a:ext cx="300082" cy="3693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prstClr val="black"/>
                  </a:solidFill>
                </a:rPr>
                <a:t>e</a:t>
              </a:r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4430378" y="4155043"/>
              <a:ext cx="293670" cy="3693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prstClr val="black"/>
                  </a:solidFill>
                </a:rPr>
                <a:t>g</a:t>
              </a:r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3825332" y="4155043"/>
              <a:ext cx="255198" cy="3693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prstClr val="black"/>
                  </a:solidFill>
                </a:rPr>
                <a:t>f</a:t>
              </a:r>
            </a:p>
          </p:txBody>
        </p:sp>
        <p:cxnSp>
          <p:nvCxnSpPr>
            <p:cNvPr id="90" name="Straight Connector 89"/>
            <p:cNvCxnSpPr/>
            <p:nvPr/>
          </p:nvCxnSpPr>
          <p:spPr>
            <a:xfrm flipV="1">
              <a:off x="3360746" y="3903702"/>
              <a:ext cx="0" cy="25200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/>
            <p:nvPr/>
          </p:nvCxnSpPr>
          <p:spPr>
            <a:xfrm flipV="1">
              <a:off x="3970955" y="3903702"/>
              <a:ext cx="0" cy="25200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/>
            <p:nvPr/>
          </p:nvCxnSpPr>
          <p:spPr>
            <a:xfrm flipV="1">
              <a:off x="4581164" y="3903702"/>
              <a:ext cx="0" cy="25200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/>
            <p:nvPr/>
          </p:nvCxnSpPr>
          <p:spPr>
            <a:xfrm flipV="1">
              <a:off x="857498" y="3661227"/>
              <a:ext cx="0" cy="25200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/>
            <p:nvPr/>
          </p:nvCxnSpPr>
          <p:spPr>
            <a:xfrm flipH="1">
              <a:off x="232997" y="3916918"/>
              <a:ext cx="1260000" cy="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95" name="TextBox 94"/>
            <p:cNvSpPr txBox="1"/>
            <p:nvPr/>
          </p:nvSpPr>
          <p:spPr>
            <a:xfrm>
              <a:off x="105611" y="4155043"/>
              <a:ext cx="295274" cy="3693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GB" dirty="0" smtClean="0">
                  <a:solidFill>
                    <a:prstClr val="black"/>
                  </a:solidFill>
                </a:rPr>
                <a:t>a</a:t>
              </a:r>
              <a:endParaRPr lang="en-GB" dirty="0">
                <a:solidFill>
                  <a:prstClr val="black"/>
                </a:solidFill>
              </a:endParaRPr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1315703" y="4155043"/>
              <a:ext cx="282450" cy="3693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prstClr val="black"/>
                  </a:solidFill>
                </a:rPr>
                <a:t>c</a:t>
              </a: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710657" y="4155043"/>
              <a:ext cx="306494" cy="3693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prstClr val="black"/>
                  </a:solidFill>
                </a:rPr>
                <a:t>b</a:t>
              </a:r>
            </a:p>
          </p:txBody>
        </p:sp>
        <p:cxnSp>
          <p:nvCxnSpPr>
            <p:cNvPr id="98" name="Straight Connector 97"/>
            <p:cNvCxnSpPr/>
            <p:nvPr/>
          </p:nvCxnSpPr>
          <p:spPr>
            <a:xfrm flipV="1">
              <a:off x="246071" y="3903702"/>
              <a:ext cx="0" cy="25200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/>
          </p:nvCxnSpPr>
          <p:spPr>
            <a:xfrm flipV="1">
              <a:off x="856280" y="3903702"/>
              <a:ext cx="0" cy="25200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/>
          </p:nvCxnSpPr>
          <p:spPr>
            <a:xfrm flipV="1">
              <a:off x="1466489" y="3903702"/>
              <a:ext cx="0" cy="25200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/>
          </p:nvCxnSpPr>
          <p:spPr>
            <a:xfrm flipV="1">
              <a:off x="2261827" y="3672300"/>
              <a:ext cx="0" cy="46800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/>
          </p:nvCxnSpPr>
          <p:spPr>
            <a:xfrm flipV="1">
              <a:off x="5375811" y="3659084"/>
              <a:ext cx="0" cy="25200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/>
          </p:nvCxnSpPr>
          <p:spPr>
            <a:xfrm flipH="1">
              <a:off x="5051811" y="3914775"/>
              <a:ext cx="648000" cy="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04" name="TextBox 103"/>
            <p:cNvSpPr txBox="1"/>
            <p:nvPr/>
          </p:nvSpPr>
          <p:spPr>
            <a:xfrm>
              <a:off x="4924425" y="4152900"/>
              <a:ext cx="306494" cy="3693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prstClr val="black"/>
                  </a:solidFill>
                </a:rPr>
                <a:t>h</a:t>
              </a:r>
            </a:p>
          </p:txBody>
        </p:sp>
        <p:sp>
          <p:nvSpPr>
            <p:cNvPr id="105" name="TextBox 104"/>
            <p:cNvSpPr txBox="1"/>
            <p:nvPr/>
          </p:nvSpPr>
          <p:spPr>
            <a:xfrm>
              <a:off x="5529471" y="4152900"/>
              <a:ext cx="237566" cy="3693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prstClr val="black"/>
                  </a:solidFill>
                </a:rPr>
                <a:t>i</a:t>
              </a:r>
            </a:p>
          </p:txBody>
        </p:sp>
        <p:cxnSp>
          <p:nvCxnSpPr>
            <p:cNvPr id="106" name="Straight Connector 105"/>
            <p:cNvCxnSpPr/>
            <p:nvPr/>
          </p:nvCxnSpPr>
          <p:spPr>
            <a:xfrm flipV="1">
              <a:off x="5064885" y="3901559"/>
              <a:ext cx="0" cy="25200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/>
          </p:nvCxnSpPr>
          <p:spPr>
            <a:xfrm flipV="1">
              <a:off x="5675094" y="3901559"/>
              <a:ext cx="0" cy="25200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13" name="TextBox 112"/>
            <p:cNvSpPr txBox="1"/>
            <p:nvPr/>
          </p:nvSpPr>
          <p:spPr>
            <a:xfrm>
              <a:off x="325102" y="1214735"/>
              <a:ext cx="951248" cy="461665"/>
            </a:xfrm>
            <a:prstGeom prst="rect">
              <a:avLst/>
            </a:prstGeom>
            <a:solidFill>
              <a:schemeClr val="accent1">
                <a:alpha val="10000"/>
              </a:schemeClr>
            </a:solidFill>
            <a:ln w="19050">
              <a:solidFill>
                <a:schemeClr val="accent1">
                  <a:alpha val="1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b="1" dirty="0" err="1" smtClean="0">
                  <a:solidFill>
                    <a:prstClr val="black">
                      <a:alpha val="15000"/>
                    </a:prst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sbin</a:t>
              </a:r>
              <a:endParaRPr lang="en-GB" sz="2400" b="1" dirty="0">
                <a:solidFill>
                  <a:prstClr val="black">
                    <a:alpha val="15000"/>
                  </a:prstClr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14" name="TextBox 113"/>
            <p:cNvSpPr txBox="1"/>
            <p:nvPr/>
          </p:nvSpPr>
          <p:spPr>
            <a:xfrm>
              <a:off x="1607802" y="1214735"/>
              <a:ext cx="951248" cy="461665"/>
            </a:xfrm>
            <a:prstGeom prst="rect">
              <a:avLst/>
            </a:prstGeom>
            <a:solidFill>
              <a:schemeClr val="accent1">
                <a:alpha val="10000"/>
              </a:schemeClr>
            </a:solidFill>
            <a:ln w="19050">
              <a:solidFill>
                <a:schemeClr val="accent1">
                  <a:alpha val="1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b="1" dirty="0" smtClean="0">
                  <a:solidFill>
                    <a:prstClr val="black">
                      <a:alpha val="15000"/>
                    </a:prst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dev</a:t>
              </a:r>
              <a:endParaRPr lang="en-GB" sz="2400" b="1" dirty="0">
                <a:solidFill>
                  <a:prstClr val="black">
                    <a:alpha val="15000"/>
                  </a:prstClr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15" name="TextBox 114"/>
            <p:cNvSpPr txBox="1"/>
            <p:nvPr/>
          </p:nvSpPr>
          <p:spPr>
            <a:xfrm>
              <a:off x="2890502" y="1214735"/>
              <a:ext cx="951248" cy="461665"/>
            </a:xfrm>
            <a:prstGeom prst="rect">
              <a:avLst/>
            </a:prstGeom>
            <a:solidFill>
              <a:schemeClr val="accent1">
                <a:alpha val="10000"/>
              </a:schemeClr>
            </a:solidFill>
            <a:ln w="19050">
              <a:solidFill>
                <a:schemeClr val="accent1">
                  <a:alpha val="1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b="1" dirty="0" err="1" smtClean="0">
                  <a:solidFill>
                    <a:prstClr val="black">
                      <a:alpha val="15000"/>
                    </a:prst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etc</a:t>
              </a:r>
              <a:endParaRPr lang="en-GB" sz="2400" b="1" dirty="0">
                <a:solidFill>
                  <a:prstClr val="black">
                    <a:alpha val="15000"/>
                  </a:prstClr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5455902" y="1214735"/>
              <a:ext cx="951248" cy="461665"/>
            </a:xfrm>
            <a:prstGeom prst="rect">
              <a:avLst/>
            </a:prstGeom>
            <a:solidFill>
              <a:schemeClr val="accent1">
                <a:alpha val="10000"/>
              </a:schemeClr>
            </a:solidFill>
            <a:ln w="19050">
              <a:solidFill>
                <a:schemeClr val="accent1">
                  <a:alpha val="1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b="1" dirty="0" err="1" smtClean="0">
                  <a:solidFill>
                    <a:prstClr val="black">
                      <a:alpha val="15000"/>
                    </a:prst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sbin</a:t>
              </a:r>
              <a:endParaRPr lang="en-GB" sz="2400" b="1" dirty="0">
                <a:solidFill>
                  <a:prstClr val="black">
                    <a:alpha val="15000"/>
                  </a:prstClr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17" name="TextBox 116"/>
            <p:cNvSpPr txBox="1"/>
            <p:nvPr/>
          </p:nvSpPr>
          <p:spPr>
            <a:xfrm>
              <a:off x="6738602" y="1214735"/>
              <a:ext cx="951248" cy="461665"/>
            </a:xfrm>
            <a:prstGeom prst="rect">
              <a:avLst/>
            </a:prstGeom>
            <a:solidFill>
              <a:schemeClr val="accent1">
                <a:alpha val="10000"/>
              </a:schemeClr>
            </a:solidFill>
            <a:ln w="19050">
              <a:solidFill>
                <a:schemeClr val="accent1">
                  <a:alpha val="1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b="1" dirty="0" err="1" smtClean="0">
                  <a:solidFill>
                    <a:prstClr val="black">
                      <a:alpha val="15000"/>
                    </a:prst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usr</a:t>
              </a:r>
              <a:endParaRPr lang="en-GB" sz="2400" b="1" dirty="0">
                <a:solidFill>
                  <a:prstClr val="black">
                    <a:alpha val="15000"/>
                  </a:prstClr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18" name="TextBox 117"/>
            <p:cNvSpPr txBox="1"/>
            <p:nvPr/>
          </p:nvSpPr>
          <p:spPr>
            <a:xfrm>
              <a:off x="8021302" y="1214735"/>
              <a:ext cx="951248" cy="461665"/>
            </a:xfrm>
            <a:prstGeom prst="rect">
              <a:avLst/>
            </a:prstGeom>
            <a:solidFill>
              <a:schemeClr val="accent1">
                <a:alpha val="10000"/>
              </a:schemeClr>
            </a:solidFill>
            <a:ln w="19050">
              <a:solidFill>
                <a:schemeClr val="accent1">
                  <a:alpha val="1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b="1" dirty="0" err="1" smtClean="0">
                  <a:solidFill>
                    <a:prstClr val="black">
                      <a:alpha val="15000"/>
                    </a:prst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var</a:t>
              </a:r>
              <a:endParaRPr lang="en-GB" sz="2400" b="1" dirty="0">
                <a:solidFill>
                  <a:prstClr val="black">
                    <a:alpha val="15000"/>
                  </a:prstClr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19" name="Straight Connector 118"/>
            <p:cNvCxnSpPr>
              <a:stCxn id="113" idx="0"/>
            </p:cNvCxnSpPr>
            <p:nvPr/>
          </p:nvCxnSpPr>
          <p:spPr>
            <a:xfrm flipV="1">
              <a:off x="800726" y="928835"/>
              <a:ext cx="0" cy="285900"/>
            </a:xfrm>
            <a:prstGeom prst="line">
              <a:avLst/>
            </a:prstGeom>
            <a:solidFill>
              <a:schemeClr val="accent1">
                <a:alpha val="10000"/>
              </a:schemeClr>
            </a:solidFill>
            <a:ln>
              <a:solidFill>
                <a:schemeClr val="accent1">
                  <a:alpha val="10000"/>
                </a:schemeClr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>
              <a:stCxn id="114" idx="0"/>
            </p:cNvCxnSpPr>
            <p:nvPr/>
          </p:nvCxnSpPr>
          <p:spPr>
            <a:xfrm flipV="1">
              <a:off x="2083426" y="938065"/>
              <a:ext cx="0" cy="276670"/>
            </a:xfrm>
            <a:prstGeom prst="line">
              <a:avLst/>
            </a:prstGeom>
            <a:solidFill>
              <a:schemeClr val="accent1">
                <a:alpha val="10000"/>
              </a:schemeClr>
            </a:solidFill>
            <a:ln>
              <a:solidFill>
                <a:schemeClr val="accent1">
                  <a:alpha val="10000"/>
                </a:schemeClr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>
              <a:stCxn id="115" idx="0"/>
            </p:cNvCxnSpPr>
            <p:nvPr/>
          </p:nvCxnSpPr>
          <p:spPr>
            <a:xfrm flipV="1">
              <a:off x="3366126" y="938065"/>
              <a:ext cx="0" cy="276670"/>
            </a:xfrm>
            <a:prstGeom prst="line">
              <a:avLst/>
            </a:prstGeom>
            <a:solidFill>
              <a:schemeClr val="accent1">
                <a:alpha val="10000"/>
              </a:schemeClr>
            </a:solidFill>
            <a:ln>
              <a:solidFill>
                <a:schemeClr val="accent1">
                  <a:alpha val="10000"/>
                </a:schemeClr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2" name="Straight Connector 121"/>
            <p:cNvCxnSpPr>
              <a:stCxn id="116" idx="0"/>
            </p:cNvCxnSpPr>
            <p:nvPr/>
          </p:nvCxnSpPr>
          <p:spPr>
            <a:xfrm flipV="1">
              <a:off x="5931526" y="938065"/>
              <a:ext cx="0" cy="276670"/>
            </a:xfrm>
            <a:prstGeom prst="line">
              <a:avLst/>
            </a:prstGeom>
            <a:solidFill>
              <a:schemeClr val="accent1">
                <a:alpha val="10000"/>
              </a:schemeClr>
            </a:solidFill>
            <a:ln>
              <a:solidFill>
                <a:schemeClr val="accent1">
                  <a:alpha val="10000"/>
                </a:schemeClr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>
              <a:stCxn id="117" idx="0"/>
            </p:cNvCxnSpPr>
            <p:nvPr/>
          </p:nvCxnSpPr>
          <p:spPr>
            <a:xfrm flipV="1">
              <a:off x="7214226" y="938065"/>
              <a:ext cx="0" cy="276670"/>
            </a:xfrm>
            <a:prstGeom prst="line">
              <a:avLst/>
            </a:prstGeom>
            <a:solidFill>
              <a:schemeClr val="accent1">
                <a:alpha val="10000"/>
              </a:schemeClr>
            </a:solidFill>
            <a:ln>
              <a:solidFill>
                <a:schemeClr val="accent1">
                  <a:alpha val="10000"/>
                </a:schemeClr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>
              <a:stCxn id="118" idx="0"/>
            </p:cNvCxnSpPr>
            <p:nvPr/>
          </p:nvCxnSpPr>
          <p:spPr>
            <a:xfrm flipV="1">
              <a:off x="8496926" y="914400"/>
              <a:ext cx="0" cy="300335"/>
            </a:xfrm>
            <a:prstGeom prst="line">
              <a:avLst/>
            </a:prstGeom>
            <a:solidFill>
              <a:schemeClr val="accent1">
                <a:alpha val="10000"/>
              </a:schemeClr>
            </a:solidFill>
            <a:ln>
              <a:solidFill>
                <a:schemeClr val="accent1">
                  <a:alpha val="10000"/>
                </a:schemeClr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/>
            <p:nvPr/>
          </p:nvCxnSpPr>
          <p:spPr>
            <a:xfrm flipH="1">
              <a:off x="800726" y="926047"/>
              <a:ext cx="7696200" cy="12018"/>
            </a:xfrm>
            <a:prstGeom prst="line">
              <a:avLst/>
            </a:prstGeom>
            <a:solidFill>
              <a:schemeClr val="accent1">
                <a:alpha val="10000"/>
              </a:schemeClr>
            </a:solidFill>
            <a:ln>
              <a:solidFill>
                <a:schemeClr val="accent1">
                  <a:alpha val="10000"/>
                </a:schemeClr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/>
          </p:nvCxnSpPr>
          <p:spPr>
            <a:xfrm flipV="1">
              <a:off x="4668502" y="609600"/>
              <a:ext cx="0" cy="32400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/>
          </p:nvCxnSpPr>
          <p:spPr>
            <a:xfrm flipV="1">
              <a:off x="4668502" y="886270"/>
              <a:ext cx="0" cy="32400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10" name="TextBox 109"/>
          <p:cNvSpPr txBox="1"/>
          <p:nvPr/>
        </p:nvSpPr>
        <p:spPr>
          <a:xfrm>
            <a:off x="2896702" y="76200"/>
            <a:ext cx="3350597" cy="46166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GB" sz="2400" b="1" dirty="0" smtClean="0">
                <a:solidFill>
                  <a:prstClr val="black"/>
                </a:solidFill>
              </a:rPr>
              <a:t>File Reference - Absolute</a:t>
            </a:r>
            <a:endParaRPr lang="en-GB" sz="2400" b="1" dirty="0">
              <a:solidFill>
                <a:prstClr val="black"/>
              </a:solidFill>
            </a:endParaRPr>
          </a:p>
        </p:txBody>
      </p:sp>
      <p:sp>
        <p:nvSpPr>
          <p:cNvPr id="2" name="Oval 1"/>
          <p:cNvSpPr/>
          <p:nvPr/>
        </p:nvSpPr>
        <p:spPr>
          <a:xfrm>
            <a:off x="4516800" y="2868975"/>
            <a:ext cx="360000" cy="360000"/>
          </a:xfrm>
          <a:prstGeom prst="ellipse">
            <a:avLst/>
          </a:prstGeom>
          <a:solidFill>
            <a:schemeClr val="accent3">
              <a:lumMod val="20000"/>
              <a:lumOff val="80000"/>
              <a:alpha val="7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prstClr val="white"/>
              </a:solidFill>
            </a:endParaRPr>
          </a:p>
        </p:txBody>
      </p:sp>
      <p:cxnSp>
        <p:nvCxnSpPr>
          <p:cNvPr id="129" name="Straight Connector 128"/>
          <p:cNvCxnSpPr>
            <a:stCxn id="31" idx="2"/>
            <a:endCxn id="67" idx="0"/>
          </p:cNvCxnSpPr>
          <p:nvPr/>
        </p:nvCxnSpPr>
        <p:spPr>
          <a:xfrm flipH="1">
            <a:off x="3972551" y="3248025"/>
            <a:ext cx="699126" cy="485135"/>
          </a:xfrm>
          <a:prstGeom prst="line">
            <a:avLst/>
          </a:prstGeom>
          <a:ln w="76200">
            <a:solidFill>
              <a:schemeClr val="accent3">
                <a:lumMod val="40000"/>
                <a:lumOff val="6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/>
          <p:cNvCxnSpPr>
            <a:stCxn id="67" idx="2"/>
            <a:endCxn id="87" idx="0"/>
          </p:cNvCxnSpPr>
          <p:nvPr/>
        </p:nvCxnSpPr>
        <p:spPr>
          <a:xfrm flipH="1">
            <a:off x="3370327" y="4194825"/>
            <a:ext cx="602224" cy="484093"/>
          </a:xfrm>
          <a:prstGeom prst="line">
            <a:avLst/>
          </a:prstGeom>
          <a:ln w="76200">
            <a:solidFill>
              <a:schemeClr val="accent3">
                <a:lumMod val="40000"/>
                <a:lumOff val="6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5-Point Star 126"/>
          <p:cNvSpPr/>
          <p:nvPr/>
        </p:nvSpPr>
        <p:spPr>
          <a:xfrm>
            <a:off x="3000375" y="4505218"/>
            <a:ext cx="288000" cy="288000"/>
          </a:xfrm>
          <a:prstGeom prst="star5">
            <a:avLst/>
          </a:prstGeom>
          <a:solidFill>
            <a:schemeClr val="bg1">
              <a:lumMod val="75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6200" y="5181600"/>
            <a:ext cx="8906272" cy="369332"/>
          </a:xfrm>
          <a:prstGeom prst="rect">
            <a:avLst/>
          </a:prstGeom>
          <a:solidFill>
            <a:schemeClr val="bg2"/>
          </a:solidFill>
          <a:ln w="19050"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GB" dirty="0" smtClean="0">
                <a:solidFill>
                  <a:prstClr val="black"/>
                </a:solidFill>
              </a:rPr>
              <a:t>A “</a:t>
            </a:r>
            <a:r>
              <a:rPr lang="en-GB" b="1" dirty="0" smtClean="0">
                <a:solidFill>
                  <a:prstClr val="black"/>
                </a:solidFill>
              </a:rPr>
              <a:t>relative address</a:t>
            </a:r>
            <a:r>
              <a:rPr lang="en-GB" dirty="0" smtClean="0">
                <a:solidFill>
                  <a:prstClr val="black"/>
                </a:solidFill>
              </a:rPr>
              <a:t>” depends on user (</a:t>
            </a:r>
            <a:r>
              <a:rPr lang="en-GB" b="1" dirty="0" smtClean="0">
                <a:solidFill>
                  <a:prstClr val="black"/>
                </a:solidFill>
              </a:rPr>
              <a:t>dick</a:t>
            </a:r>
            <a:r>
              <a:rPr lang="en-GB" dirty="0" smtClean="0">
                <a:solidFill>
                  <a:prstClr val="black"/>
                </a:solidFill>
              </a:rPr>
              <a:t> say) and working directory (</a:t>
            </a:r>
            <a:r>
              <a:rPr lang="en-GB" b="1" dirty="0" smtClean="0">
                <a:solidFill>
                  <a:prstClr val="black"/>
                </a:solidFill>
              </a:rPr>
              <a:t>~dick</a:t>
            </a:r>
            <a:r>
              <a:rPr lang="en-GB" dirty="0" smtClean="0">
                <a:solidFill>
                  <a:prstClr val="black"/>
                </a:solidFill>
              </a:rPr>
              <a:t> say).</a:t>
            </a:r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981903" y="6136957"/>
            <a:ext cx="385042" cy="49244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accent3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GB" sz="2600" b="1" dirty="0" smtClean="0">
                <a:solidFill>
                  <a:prstClr val="black"/>
                </a:solidFill>
                <a:latin typeface="Courier New" panose="02070309020205020404" pitchFamily="49" charset="0"/>
              </a:rPr>
              <a:t>~</a:t>
            </a:r>
            <a:endParaRPr lang="en-GB" sz="2600" b="1" dirty="0">
              <a:solidFill>
                <a:prstClr val="black"/>
              </a:solidFill>
              <a:latin typeface="Courier New" panose="02070309020205020404" pitchFamily="49" charset="0"/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76200" y="5650468"/>
            <a:ext cx="8906272" cy="369332"/>
          </a:xfrm>
          <a:prstGeom prst="rect">
            <a:avLst/>
          </a:prstGeom>
          <a:solidFill>
            <a:schemeClr val="bg2"/>
          </a:solidFill>
          <a:ln w="19050"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GB" b="1" dirty="0" smtClean="0">
                <a:solidFill>
                  <a:prstClr val="black"/>
                </a:solidFill>
              </a:rPr>
              <a:t>dick</a:t>
            </a:r>
            <a:r>
              <a:rPr lang="en-GB" dirty="0" smtClean="0">
                <a:solidFill>
                  <a:prstClr val="black"/>
                </a:solidFill>
              </a:rPr>
              <a:t> may refer to </a:t>
            </a:r>
            <a:r>
              <a:rPr lang="en-GB" b="1" i="1" dirty="0" smtClean="0">
                <a:solidFill>
                  <a:prstClr val="black"/>
                </a:solidFill>
              </a:rPr>
              <a:t>his</a:t>
            </a:r>
            <a:r>
              <a:rPr lang="en-GB" dirty="0" smtClean="0">
                <a:solidFill>
                  <a:prstClr val="black"/>
                </a:solidFill>
              </a:rPr>
              <a:t> </a:t>
            </a:r>
            <a:r>
              <a:rPr lang="en-GB" b="1" dirty="0" smtClean="0">
                <a:solidFill>
                  <a:prstClr val="black"/>
                </a:solidFill>
              </a:rPr>
              <a:t>Home Directory</a:t>
            </a:r>
            <a:r>
              <a:rPr lang="en-GB" dirty="0" smtClean="0">
                <a:solidFill>
                  <a:prstClr val="black"/>
                </a:solidFill>
              </a:rPr>
              <a:t> as just “</a:t>
            </a:r>
            <a:r>
              <a:rPr lang="en-GB" b="1" dirty="0" smtClean="0">
                <a:solidFill>
                  <a:prstClr val="black"/>
                </a:solidFill>
              </a:rPr>
              <a:t>~</a:t>
            </a:r>
            <a:r>
              <a:rPr lang="en-GB" dirty="0" smtClean="0">
                <a:solidFill>
                  <a:prstClr val="black"/>
                </a:solidFill>
              </a:rPr>
              <a:t>”. So, relative to “</a:t>
            </a:r>
            <a:r>
              <a:rPr lang="en-GB" b="1" dirty="0" smtClean="0">
                <a:solidFill>
                  <a:prstClr val="black"/>
                </a:solidFill>
              </a:rPr>
              <a:t>~</a:t>
            </a:r>
            <a:r>
              <a:rPr lang="en-GB" dirty="0" smtClean="0">
                <a:solidFill>
                  <a:prstClr val="black"/>
                </a:solidFill>
              </a:rPr>
              <a:t>”, the file “</a:t>
            </a:r>
            <a:r>
              <a:rPr lang="en-GB" b="1" dirty="0" smtClean="0">
                <a:solidFill>
                  <a:prstClr val="black"/>
                </a:solidFill>
              </a:rPr>
              <a:t>e</a:t>
            </a:r>
            <a:r>
              <a:rPr lang="en-GB" dirty="0" smtClean="0">
                <a:solidFill>
                  <a:prstClr val="black"/>
                </a:solidFill>
              </a:rPr>
              <a:t>” becomes:</a:t>
            </a:r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2981903" y="6136957"/>
            <a:ext cx="986167" cy="49244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accent3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GB" sz="2600" b="1" dirty="0" smtClean="0">
                <a:solidFill>
                  <a:prstClr val="black"/>
                </a:solidFill>
                <a:latin typeface="Courier New" panose="02070309020205020404" pitchFamily="49" charset="0"/>
              </a:rPr>
              <a:t>~/d1</a:t>
            </a:r>
            <a:endParaRPr lang="en-GB" sz="2600" b="1" dirty="0">
              <a:solidFill>
                <a:prstClr val="black"/>
              </a:solidFill>
              <a:latin typeface="Courier New" panose="02070309020205020404" pitchFamily="49" charset="0"/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2981903" y="6136957"/>
            <a:ext cx="1386918" cy="49244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accent3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GB" sz="2600" b="1" dirty="0" smtClean="0">
                <a:solidFill>
                  <a:prstClr val="black"/>
                </a:solidFill>
                <a:latin typeface="Courier New" panose="02070309020205020404" pitchFamily="49" charset="0"/>
              </a:rPr>
              <a:t>~/d1/e</a:t>
            </a:r>
            <a:endParaRPr lang="en-GB" sz="2600" b="1" dirty="0">
              <a:solidFill>
                <a:prstClr val="black"/>
              </a:solidFill>
              <a:latin typeface="Courier New" panose="02070309020205020404" pitchFamily="49" charset="0"/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2950498" y="76200"/>
            <a:ext cx="3243004" cy="461665"/>
          </a:xfrm>
          <a:prstGeom prst="rect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GB" sz="2400" b="1" dirty="0" smtClean="0">
                <a:solidFill>
                  <a:prstClr val="black"/>
                </a:solidFill>
              </a:rPr>
              <a:t>File Reference - Relative</a:t>
            </a:r>
            <a:endParaRPr lang="en-GB" sz="2400" b="1" dirty="0">
              <a:solidFill>
                <a:prstClr val="black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9065" y="2632800"/>
            <a:ext cx="532410" cy="720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25" y="2632800"/>
            <a:ext cx="542112" cy="720000"/>
          </a:xfrm>
          <a:prstGeom prst="rect">
            <a:avLst/>
          </a:prstGeom>
        </p:spPr>
      </p:pic>
      <p:sp>
        <p:nvSpPr>
          <p:cNvPr id="137" name="TextBox 136"/>
          <p:cNvSpPr txBox="1"/>
          <p:nvPr/>
        </p:nvSpPr>
        <p:spPr>
          <a:xfrm>
            <a:off x="5189710" y="3072884"/>
            <a:ext cx="277640" cy="276999"/>
          </a:xfrm>
          <a:prstGeom prst="rect">
            <a:avLst/>
          </a:prstGeom>
          <a:solidFill>
            <a:schemeClr val="accent3">
              <a:lumMod val="75000"/>
            </a:schemeClr>
          </a:solidFill>
          <a:ln w="19050">
            <a:solidFill>
              <a:schemeClr val="accent3">
                <a:lumMod val="40000"/>
                <a:lumOff val="6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GB" sz="1200" b="1" dirty="0" smtClean="0">
                <a:solidFill>
                  <a:prstClr val="black"/>
                </a:solidFill>
                <a:latin typeface="Courier New" panose="02070309020205020404" pitchFamily="49" charset="0"/>
              </a:rPr>
              <a:t>~</a:t>
            </a:r>
            <a:endParaRPr lang="en-GB" sz="1200" b="1" dirty="0">
              <a:solidFill>
                <a:prstClr val="black"/>
              </a:solidFill>
              <a:latin typeface="Courier New" panose="02070309020205020404" pitchFamily="49" charset="0"/>
            </a:endParaRPr>
          </a:p>
        </p:txBody>
      </p:sp>
      <p:sp>
        <p:nvSpPr>
          <p:cNvPr id="138" name="TextBox 137"/>
          <p:cNvSpPr txBox="1"/>
          <p:nvPr/>
        </p:nvSpPr>
        <p:spPr>
          <a:xfrm>
            <a:off x="2066925" y="3072884"/>
            <a:ext cx="277640" cy="276999"/>
          </a:xfrm>
          <a:prstGeom prst="rect">
            <a:avLst/>
          </a:prstGeom>
          <a:solidFill>
            <a:schemeClr val="accent3">
              <a:lumMod val="75000"/>
            </a:schemeClr>
          </a:solidFill>
          <a:ln w="19050">
            <a:solidFill>
              <a:schemeClr val="accent3">
                <a:lumMod val="40000"/>
                <a:lumOff val="6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GB" sz="1200" b="1" dirty="0" smtClean="0">
                <a:solidFill>
                  <a:prstClr val="black"/>
                </a:solidFill>
                <a:latin typeface="Courier New" panose="02070309020205020404" pitchFamily="49" charset="0"/>
              </a:rPr>
              <a:t>~</a:t>
            </a:r>
            <a:endParaRPr lang="en-GB" sz="1200" b="1" dirty="0">
              <a:solidFill>
                <a:prstClr val="black"/>
              </a:solidFill>
              <a:latin typeface="Courier New" panose="02070309020205020404" pitchFamily="49" charset="0"/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76200" y="5181600"/>
            <a:ext cx="8906272" cy="369332"/>
          </a:xfrm>
          <a:prstGeom prst="rect">
            <a:avLst/>
          </a:prstGeom>
          <a:solidFill>
            <a:schemeClr val="bg2"/>
          </a:solidFill>
          <a:ln w="19050"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GB" smtClean="0">
                <a:solidFill>
                  <a:prstClr val="black"/>
                </a:solidFill>
              </a:rPr>
              <a:t>Was </a:t>
            </a:r>
            <a:r>
              <a:rPr lang="en-GB" b="1" dirty="0" smtClean="0">
                <a:solidFill>
                  <a:prstClr val="black"/>
                </a:solidFill>
              </a:rPr>
              <a:t>tom</a:t>
            </a:r>
            <a:r>
              <a:rPr lang="en-GB" dirty="0" smtClean="0">
                <a:solidFill>
                  <a:prstClr val="black"/>
                </a:solidFill>
              </a:rPr>
              <a:t> to login, his </a:t>
            </a:r>
            <a:r>
              <a:rPr lang="en-GB" b="1" dirty="0" smtClean="0">
                <a:solidFill>
                  <a:prstClr val="black"/>
                </a:solidFill>
              </a:rPr>
              <a:t>working directory </a:t>
            </a:r>
            <a:r>
              <a:rPr lang="en-GB" dirty="0" smtClean="0">
                <a:solidFill>
                  <a:prstClr val="black"/>
                </a:solidFill>
              </a:rPr>
              <a:t>would be </a:t>
            </a:r>
            <a:r>
              <a:rPr lang="en-GB" b="1" dirty="0" smtClean="0">
                <a:solidFill>
                  <a:prstClr val="black"/>
                </a:solidFill>
              </a:rPr>
              <a:t>~tom</a:t>
            </a:r>
            <a:r>
              <a:rPr lang="en-GB" dirty="0" smtClean="0">
                <a:solidFill>
                  <a:prstClr val="black"/>
                </a:solidFill>
              </a:rPr>
              <a:t> (</a:t>
            </a:r>
            <a:r>
              <a:rPr lang="en-GB" b="1" dirty="0" smtClean="0">
                <a:solidFill>
                  <a:prstClr val="black"/>
                </a:solidFill>
              </a:rPr>
              <a:t>or ~</a:t>
            </a:r>
            <a:r>
              <a:rPr lang="en-GB" dirty="0" smtClean="0">
                <a:solidFill>
                  <a:prstClr val="black"/>
                </a:solidFill>
              </a:rPr>
              <a:t>,</a:t>
            </a:r>
            <a:r>
              <a:rPr lang="en-GB" b="1" dirty="0" smtClean="0">
                <a:solidFill>
                  <a:prstClr val="black"/>
                </a:solidFill>
              </a:rPr>
              <a:t> </a:t>
            </a:r>
            <a:r>
              <a:rPr lang="en-GB" dirty="0" smtClean="0">
                <a:solidFill>
                  <a:prstClr val="black"/>
                </a:solidFill>
              </a:rPr>
              <a:t>exclusively to </a:t>
            </a:r>
            <a:r>
              <a:rPr lang="en-GB" b="1" dirty="0" smtClean="0">
                <a:solidFill>
                  <a:prstClr val="black"/>
                </a:solidFill>
              </a:rPr>
              <a:t>tom</a:t>
            </a:r>
            <a:r>
              <a:rPr lang="en-GB" dirty="0" smtClean="0">
                <a:solidFill>
                  <a:prstClr val="black"/>
                </a:solidFill>
              </a:rPr>
              <a:t>).</a:t>
            </a:r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140" name="Oval 139"/>
          <p:cNvSpPr/>
          <p:nvPr/>
        </p:nvSpPr>
        <p:spPr>
          <a:xfrm>
            <a:off x="1381125" y="2868975"/>
            <a:ext cx="360000" cy="360000"/>
          </a:xfrm>
          <a:prstGeom prst="ellipse">
            <a:avLst/>
          </a:prstGeom>
          <a:solidFill>
            <a:schemeClr val="accent3">
              <a:lumMod val="20000"/>
              <a:lumOff val="80000"/>
              <a:alpha val="7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prstClr val="white"/>
              </a:solidFill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76200" y="5650468"/>
            <a:ext cx="8906272" cy="369332"/>
          </a:xfrm>
          <a:prstGeom prst="rect">
            <a:avLst/>
          </a:prstGeom>
          <a:solidFill>
            <a:schemeClr val="bg2"/>
          </a:solidFill>
          <a:ln w="19050"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GB" dirty="0" smtClean="0">
                <a:solidFill>
                  <a:prstClr val="black"/>
                </a:solidFill>
              </a:rPr>
              <a:t>For </a:t>
            </a:r>
            <a:r>
              <a:rPr lang="en-GB" b="1" dirty="0" smtClean="0">
                <a:solidFill>
                  <a:prstClr val="black"/>
                </a:solidFill>
              </a:rPr>
              <a:t>tom</a:t>
            </a:r>
            <a:r>
              <a:rPr lang="en-GB" dirty="0" smtClean="0">
                <a:solidFill>
                  <a:prstClr val="black"/>
                </a:solidFill>
              </a:rPr>
              <a:t>, </a:t>
            </a:r>
            <a:r>
              <a:rPr lang="en-GB" b="1" dirty="0" smtClean="0">
                <a:solidFill>
                  <a:prstClr val="black"/>
                </a:solidFill>
              </a:rPr>
              <a:t>dick</a:t>
            </a:r>
            <a:r>
              <a:rPr lang="en-GB" dirty="0" smtClean="0">
                <a:solidFill>
                  <a:prstClr val="black"/>
                </a:solidFill>
              </a:rPr>
              <a:t>’s address will not work … </a:t>
            </a:r>
            <a:r>
              <a:rPr lang="en-GB" b="1" dirty="0" smtClean="0">
                <a:solidFill>
                  <a:prstClr val="black"/>
                </a:solidFill>
              </a:rPr>
              <a:t>UNLESS </a:t>
            </a:r>
            <a:r>
              <a:rPr lang="en-GB" dirty="0" smtClean="0">
                <a:solidFill>
                  <a:prstClr val="black"/>
                </a:solidFill>
              </a:rPr>
              <a:t>… </a:t>
            </a:r>
            <a:r>
              <a:rPr lang="en-GB" b="1" dirty="0" smtClean="0">
                <a:solidFill>
                  <a:prstClr val="black"/>
                </a:solidFill>
              </a:rPr>
              <a:t>tom</a:t>
            </a:r>
            <a:r>
              <a:rPr lang="en-GB" dirty="0" smtClean="0">
                <a:solidFill>
                  <a:prstClr val="black"/>
                </a:solidFill>
              </a:rPr>
              <a:t> too has a </a:t>
            </a:r>
            <a:r>
              <a:rPr lang="en-GB" b="1" dirty="0" smtClean="0">
                <a:solidFill>
                  <a:prstClr val="black"/>
                </a:solidFill>
              </a:rPr>
              <a:t>file</a:t>
            </a:r>
            <a:r>
              <a:rPr lang="en-GB" dirty="0" smtClean="0">
                <a:solidFill>
                  <a:prstClr val="black"/>
                </a:solidFill>
              </a:rPr>
              <a:t> “</a:t>
            </a:r>
            <a:r>
              <a:rPr lang="en-GB" b="1" dirty="0" smtClean="0">
                <a:solidFill>
                  <a:prstClr val="black"/>
                </a:solidFill>
              </a:rPr>
              <a:t>e</a:t>
            </a:r>
            <a:r>
              <a:rPr lang="en-GB" dirty="0" smtClean="0">
                <a:solidFill>
                  <a:prstClr val="black"/>
                </a:solidFill>
              </a:rPr>
              <a:t>” in a </a:t>
            </a:r>
            <a:r>
              <a:rPr lang="en-GB" b="1" dirty="0" smtClean="0">
                <a:solidFill>
                  <a:prstClr val="black"/>
                </a:solidFill>
              </a:rPr>
              <a:t>directory</a:t>
            </a:r>
            <a:r>
              <a:rPr lang="en-GB" dirty="0" smtClean="0">
                <a:solidFill>
                  <a:prstClr val="black"/>
                </a:solidFill>
              </a:rPr>
              <a:t> “</a:t>
            </a:r>
            <a:r>
              <a:rPr lang="en-GB" b="1" dirty="0" smtClean="0">
                <a:solidFill>
                  <a:prstClr val="black"/>
                </a:solidFill>
              </a:rPr>
              <a:t>d1</a:t>
            </a:r>
            <a:r>
              <a:rPr lang="en-GB" dirty="0" smtClean="0">
                <a:solidFill>
                  <a:prstClr val="black"/>
                </a:solidFill>
              </a:rPr>
              <a:t>”?</a:t>
            </a:r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1981200" y="3733800"/>
            <a:ext cx="565200" cy="46166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 smtClean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d1</a:t>
            </a:r>
            <a:endParaRPr lang="en-GB" sz="2400" b="1" dirty="0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44" name="TextBox 143"/>
          <p:cNvSpPr txBox="1"/>
          <p:nvPr/>
        </p:nvSpPr>
        <p:spPr>
          <a:xfrm>
            <a:off x="2114550" y="4678918"/>
            <a:ext cx="300082" cy="369332"/>
          </a:xfrm>
          <a:prstGeom prst="rect">
            <a:avLst/>
          </a:prstGeom>
          <a:solidFill>
            <a:srgbClr val="FFFF00"/>
          </a:solidFill>
          <a:ln w="1905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prstClr val="black"/>
                </a:solidFill>
              </a:rPr>
              <a:t>e</a:t>
            </a:r>
          </a:p>
        </p:txBody>
      </p:sp>
      <p:cxnSp>
        <p:nvCxnSpPr>
          <p:cNvPr id="145" name="Straight Connector 144"/>
          <p:cNvCxnSpPr>
            <a:stCxn id="34" idx="2"/>
            <a:endCxn id="143" idx="0"/>
          </p:cNvCxnSpPr>
          <p:nvPr/>
        </p:nvCxnSpPr>
        <p:spPr>
          <a:xfrm>
            <a:off x="1550026" y="3248025"/>
            <a:ext cx="713774" cy="485775"/>
          </a:xfrm>
          <a:prstGeom prst="line">
            <a:avLst/>
          </a:prstGeom>
          <a:ln w="76200">
            <a:solidFill>
              <a:schemeClr val="accent3">
                <a:lumMod val="40000"/>
                <a:lumOff val="6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/>
          <p:cNvCxnSpPr>
            <a:stCxn id="60" idx="2"/>
            <a:endCxn id="144" idx="0"/>
          </p:cNvCxnSpPr>
          <p:nvPr/>
        </p:nvCxnSpPr>
        <p:spPr>
          <a:xfrm>
            <a:off x="2261827" y="4194825"/>
            <a:ext cx="2764" cy="484093"/>
          </a:xfrm>
          <a:prstGeom prst="line">
            <a:avLst/>
          </a:prstGeom>
          <a:ln w="76200">
            <a:solidFill>
              <a:schemeClr val="accent3">
                <a:lumMod val="40000"/>
                <a:lumOff val="6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5-Point Star 146"/>
          <p:cNvSpPr/>
          <p:nvPr/>
        </p:nvSpPr>
        <p:spPr>
          <a:xfrm>
            <a:off x="2343150" y="4495800"/>
            <a:ext cx="288000" cy="288000"/>
          </a:xfrm>
          <a:prstGeom prst="star5">
            <a:avLst/>
          </a:prstGeom>
          <a:solidFill>
            <a:schemeClr val="bg1">
              <a:lumMod val="75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prstClr val="white"/>
              </a:solidFill>
            </a:endParaRPr>
          </a:p>
        </p:txBody>
      </p:sp>
      <p:sp>
        <p:nvSpPr>
          <p:cNvPr id="148" name="TextBox 147"/>
          <p:cNvSpPr txBox="1"/>
          <p:nvPr/>
        </p:nvSpPr>
        <p:spPr>
          <a:xfrm>
            <a:off x="5148013" y="6183868"/>
            <a:ext cx="3834459" cy="369332"/>
          </a:xfrm>
          <a:prstGeom prst="rect">
            <a:avLst/>
          </a:prstGeom>
          <a:solidFill>
            <a:schemeClr val="bg2"/>
          </a:solidFill>
          <a:ln w="19050"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GB" dirty="0" smtClean="0">
                <a:solidFill>
                  <a:prstClr val="black"/>
                </a:solidFill>
              </a:rPr>
              <a:t>Which may or may not be as intended?</a:t>
            </a:r>
            <a:endParaRPr lang="en-GB" dirty="0">
              <a:solidFill>
                <a:prstClr val="black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54191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8317"/>
    </mc:Choice>
    <mc:Fallback xmlns="">
      <p:transition spd="slow" advTm="883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2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0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2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2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20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20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2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57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2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0" dur="2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2000"/>
                            </p:stCondLst>
                            <p:childTnLst>
                              <p:par>
                                <p:cTn id="6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2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2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4000"/>
                            </p:stCondLst>
                            <p:childTnLst>
                              <p:par>
                                <p:cTn id="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2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2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20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2000"/>
                            </p:stCondLst>
                            <p:childTnLst>
                              <p:par>
                                <p:cTn id="8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7" dur="20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4000"/>
                            </p:stCondLst>
                            <p:childTnLst>
                              <p:par>
                                <p:cTn id="8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1" dur="2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6000"/>
                            </p:stCondLst>
                            <p:childTnLst>
                              <p:par>
                                <p:cTn id="93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2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20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20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8000"/>
                            </p:stCondLst>
                            <p:childTnLst>
                              <p:par>
                                <p:cTn id="9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2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0" grpId="0" animBg="1"/>
      <p:bldP spid="2" grpId="0" animBg="1"/>
      <p:bldP spid="13" grpId="0" animBg="1"/>
      <p:bldP spid="13" grpId="1" animBg="1"/>
      <p:bldP spid="14" grpId="0" animBg="1"/>
      <p:bldP spid="108" grpId="0" animBg="1"/>
      <p:bldP spid="108" grpId="1" animBg="1"/>
      <p:bldP spid="132" grpId="0" animBg="1"/>
      <p:bldP spid="136" grpId="0" animBg="1"/>
      <p:bldP spid="133" grpId="0" animBg="1"/>
      <p:bldP spid="137" grpId="0" animBg="1"/>
      <p:bldP spid="138" grpId="0" animBg="1"/>
      <p:bldP spid="139" grpId="0" animBg="1"/>
      <p:bldP spid="140" grpId="0" animBg="1"/>
      <p:bldP spid="141" grpId="0" animBg="1"/>
      <p:bldP spid="143" grpId="0" animBg="1"/>
      <p:bldP spid="144" grpId="0" animBg="1"/>
      <p:bldP spid="147" grpId="0" animBg="1"/>
      <p:bldP spid="14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" name="Group 125"/>
          <p:cNvGrpSpPr/>
          <p:nvPr/>
        </p:nvGrpSpPr>
        <p:grpSpPr>
          <a:xfrm>
            <a:off x="105611" y="676275"/>
            <a:ext cx="8866939" cy="4379357"/>
            <a:chOff x="105611" y="152400"/>
            <a:chExt cx="8866939" cy="4379357"/>
          </a:xfrm>
        </p:grpSpPr>
        <p:cxnSp>
          <p:nvCxnSpPr>
            <p:cNvPr id="25" name="Straight Connector 24"/>
            <p:cNvCxnSpPr/>
            <p:nvPr/>
          </p:nvCxnSpPr>
          <p:spPr>
            <a:xfrm flipV="1">
              <a:off x="4668502" y="1685925"/>
              <a:ext cx="0" cy="27667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4192252" y="152400"/>
              <a:ext cx="952500" cy="46166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b="1" dirty="0" smtClean="0">
                  <a:solidFill>
                    <a:prstClr val="black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root</a:t>
              </a:r>
              <a:endParaRPr lang="en-GB" sz="24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192878" y="1226368"/>
              <a:ext cx="951248" cy="46166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solidFill>
                <a:schemeClr val="accent2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b="1" dirty="0" smtClean="0">
                  <a:solidFill>
                    <a:prstClr val="black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home</a:t>
              </a:r>
              <a:endParaRPr lang="en-GB" sz="24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4" name="Straight Connector 23"/>
            <p:cNvCxnSpPr/>
            <p:nvPr/>
          </p:nvCxnSpPr>
          <p:spPr>
            <a:xfrm flipH="1">
              <a:off x="1533600" y="1953070"/>
              <a:ext cx="6274800" cy="10549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 flipV="1">
              <a:off x="1550026" y="1976290"/>
              <a:ext cx="0" cy="30960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34" name="TextBox 33"/>
            <p:cNvSpPr txBox="1"/>
            <p:nvPr/>
          </p:nvSpPr>
          <p:spPr>
            <a:xfrm>
              <a:off x="1074402" y="2262485"/>
              <a:ext cx="951248" cy="46166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solidFill>
                <a:schemeClr val="accent2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b="1" dirty="0" smtClean="0">
                  <a:solidFill>
                    <a:prstClr val="black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tom</a:t>
              </a:r>
              <a:endParaRPr lang="en-GB" sz="24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196053" y="2262485"/>
              <a:ext cx="951248" cy="46166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solidFill>
                <a:schemeClr val="accent2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b="1" dirty="0" smtClean="0">
                  <a:solidFill>
                    <a:prstClr val="black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dick</a:t>
              </a:r>
              <a:endParaRPr lang="en-GB" sz="24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32" name="Straight Connector 31"/>
            <p:cNvCxnSpPr/>
            <p:nvPr/>
          </p:nvCxnSpPr>
          <p:spPr>
            <a:xfrm flipV="1">
              <a:off x="4671677" y="1976290"/>
              <a:ext cx="0" cy="28800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29" name="TextBox 28"/>
            <p:cNvSpPr txBox="1"/>
            <p:nvPr/>
          </p:nvSpPr>
          <p:spPr>
            <a:xfrm>
              <a:off x="7317704" y="2262485"/>
              <a:ext cx="951248" cy="46166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solidFill>
                <a:schemeClr val="accent2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b="1" dirty="0" err="1" smtClean="0">
                  <a:solidFill>
                    <a:prstClr val="black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fred</a:t>
              </a:r>
              <a:endParaRPr lang="en-GB" sz="24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30" name="Straight Connector 29"/>
            <p:cNvCxnSpPr/>
            <p:nvPr/>
          </p:nvCxnSpPr>
          <p:spPr>
            <a:xfrm flipV="1">
              <a:off x="7793328" y="1953070"/>
              <a:ext cx="0" cy="309415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35" name="TextBox 34"/>
            <p:cNvSpPr txBox="1"/>
            <p:nvPr/>
          </p:nvSpPr>
          <p:spPr>
            <a:xfrm>
              <a:off x="5201902" y="152400"/>
              <a:ext cx="277640" cy="276999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19050">
              <a:solidFill>
                <a:schemeClr val="accent3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GB" sz="1200" b="1" dirty="0" smtClean="0">
                  <a:solidFill>
                    <a:prstClr val="black"/>
                  </a:solidFill>
                  <a:latin typeface="Courier New" panose="02070309020205020404" pitchFamily="49" charset="0"/>
                </a:rPr>
                <a:t>/</a:t>
              </a:r>
              <a:endParaRPr lang="en-GB" sz="1200" b="1" dirty="0">
                <a:solidFill>
                  <a:prstClr val="black"/>
                </a:solidFill>
                <a:latin typeface="Courier New" panose="02070309020205020404" pitchFamily="49" charset="0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8317992" y="2253734"/>
              <a:ext cx="649537" cy="276999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19050">
              <a:solidFill>
                <a:schemeClr val="accent3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GB" sz="1200" b="1" dirty="0">
                  <a:solidFill>
                    <a:prstClr val="black"/>
                  </a:solidFill>
                  <a:latin typeface="Courier New" panose="02070309020205020404" pitchFamily="49" charset="0"/>
                </a:rPr>
                <a:t>~</a:t>
              </a:r>
              <a:r>
                <a:rPr lang="en-GB" sz="1200" b="1" dirty="0" err="1" smtClean="0">
                  <a:solidFill>
                    <a:prstClr val="black"/>
                  </a:solidFill>
                  <a:latin typeface="Courier New" panose="02070309020205020404" pitchFamily="49" charset="0"/>
                </a:rPr>
                <a:t>fred</a:t>
              </a:r>
              <a:endParaRPr lang="en-GB" sz="1200" b="1" dirty="0">
                <a:solidFill>
                  <a:prstClr val="black"/>
                </a:solidFill>
                <a:latin typeface="Courier New" panose="02070309020205020404" pitchFamily="49" charset="0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5195947" y="2253734"/>
              <a:ext cx="649537" cy="276999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19050">
              <a:solidFill>
                <a:schemeClr val="accent3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GB" sz="1200" b="1" dirty="0" smtClean="0">
                  <a:solidFill>
                    <a:prstClr val="black"/>
                  </a:solidFill>
                  <a:latin typeface="Courier New" panose="02070309020205020404" pitchFamily="49" charset="0"/>
                </a:rPr>
                <a:t>~dick</a:t>
              </a:r>
              <a:endParaRPr lang="en-GB" sz="1200" b="1" dirty="0">
                <a:solidFill>
                  <a:prstClr val="black"/>
                </a:solidFill>
                <a:latin typeface="Courier New" panose="02070309020205020404" pitchFamily="49" charset="0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2073901" y="2253734"/>
              <a:ext cx="649537" cy="276999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19050">
              <a:solidFill>
                <a:schemeClr val="accent3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GB" sz="1200" b="1" dirty="0" smtClean="0">
                  <a:solidFill>
                    <a:prstClr val="black"/>
                  </a:solidFill>
                  <a:latin typeface="Courier New" panose="02070309020205020404" pitchFamily="49" charset="0"/>
                </a:rPr>
                <a:t>~tom </a:t>
              </a:r>
              <a:endParaRPr lang="en-GB" sz="1200" b="1" dirty="0">
                <a:solidFill>
                  <a:prstClr val="black"/>
                </a:solidFill>
                <a:latin typeface="Courier New" panose="02070309020205020404" pitchFamily="49" charset="0"/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7522777" y="3209285"/>
              <a:ext cx="565200" cy="46166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solidFill>
                <a:schemeClr val="accent2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b="1" smtClean="0">
                  <a:solidFill>
                    <a:prstClr val="black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f1</a:t>
              </a:r>
              <a:endParaRPr lang="en-GB" sz="24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574988" y="3209285"/>
              <a:ext cx="565776" cy="46166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solidFill>
                <a:schemeClr val="accent2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b="1" dirty="0" smtClean="0">
                  <a:solidFill>
                    <a:prstClr val="black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t1</a:t>
              </a:r>
              <a:endParaRPr lang="en-GB" sz="24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1979227" y="3209285"/>
              <a:ext cx="565200" cy="46166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solidFill>
                <a:schemeClr val="accent2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b="1" dirty="0" smtClean="0">
                  <a:solidFill>
                    <a:prstClr val="black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t2</a:t>
              </a:r>
              <a:endParaRPr lang="en-GB" sz="24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61" name="Straight Connector 60"/>
            <p:cNvCxnSpPr/>
            <p:nvPr/>
          </p:nvCxnSpPr>
          <p:spPr>
            <a:xfrm flipH="1">
              <a:off x="837727" y="2894625"/>
              <a:ext cx="1440000" cy="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 flipV="1">
              <a:off x="1557727" y="2714625"/>
              <a:ext cx="0" cy="18000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 flipV="1">
              <a:off x="858502" y="2894625"/>
              <a:ext cx="0" cy="30960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 flipV="1">
              <a:off x="2258677" y="2894625"/>
              <a:ext cx="0" cy="309415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 flipV="1">
              <a:off x="7796251" y="2724150"/>
              <a:ext cx="0" cy="25200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 flipV="1">
              <a:off x="7796251" y="2895785"/>
              <a:ext cx="0" cy="309415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67" name="TextBox 66"/>
            <p:cNvSpPr txBox="1"/>
            <p:nvPr/>
          </p:nvSpPr>
          <p:spPr>
            <a:xfrm>
              <a:off x="3689663" y="3209285"/>
              <a:ext cx="565776" cy="46166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solidFill>
                <a:schemeClr val="accent2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b="1" dirty="0">
                  <a:solidFill>
                    <a:prstClr val="black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d</a:t>
              </a:r>
              <a:r>
                <a:rPr lang="en-GB" sz="2400" b="1" dirty="0" smtClean="0">
                  <a:solidFill>
                    <a:prstClr val="black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  <a:endParaRPr lang="en-GB" sz="24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5093902" y="3209285"/>
              <a:ext cx="565200" cy="46166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solidFill>
                <a:schemeClr val="accent2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b="1" dirty="0">
                  <a:solidFill>
                    <a:prstClr val="black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d</a:t>
              </a:r>
              <a:r>
                <a:rPr lang="en-GB" sz="2400" b="1" dirty="0" smtClean="0">
                  <a:solidFill>
                    <a:prstClr val="black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2</a:t>
              </a:r>
              <a:endParaRPr lang="en-GB" sz="24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69" name="Straight Connector 68"/>
            <p:cNvCxnSpPr/>
            <p:nvPr/>
          </p:nvCxnSpPr>
          <p:spPr>
            <a:xfrm flipH="1">
              <a:off x="3952402" y="2894625"/>
              <a:ext cx="1440000" cy="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 flipV="1">
              <a:off x="4672402" y="2714625"/>
              <a:ext cx="0" cy="18000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 flipV="1">
              <a:off x="3973177" y="2894625"/>
              <a:ext cx="0" cy="30960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 flipV="1">
              <a:off x="5373352" y="2894625"/>
              <a:ext cx="0" cy="309415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74" name="TextBox 73"/>
            <p:cNvSpPr txBox="1"/>
            <p:nvPr/>
          </p:nvSpPr>
          <p:spPr>
            <a:xfrm>
              <a:off x="2114190" y="4155043"/>
              <a:ext cx="306494" cy="3693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prstClr val="black"/>
                  </a:solidFill>
                </a:rPr>
                <a:t>d</a:t>
              </a:r>
            </a:p>
          </p:txBody>
        </p:sp>
        <p:cxnSp>
          <p:nvCxnSpPr>
            <p:cNvPr id="75" name="Straight Connector 74"/>
            <p:cNvCxnSpPr/>
            <p:nvPr/>
          </p:nvCxnSpPr>
          <p:spPr>
            <a:xfrm flipV="1">
              <a:off x="7796251" y="3659084"/>
              <a:ext cx="0" cy="25200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 flipH="1">
              <a:off x="6866950" y="3924300"/>
              <a:ext cx="1858602" cy="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77" name="TextBox 76"/>
            <p:cNvSpPr txBox="1"/>
            <p:nvPr/>
          </p:nvSpPr>
          <p:spPr>
            <a:xfrm>
              <a:off x="6749089" y="4162425"/>
              <a:ext cx="239168" cy="3693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prstClr val="black"/>
                  </a:solidFill>
                </a:rPr>
                <a:t>j</a:t>
              </a: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8564228" y="4162425"/>
              <a:ext cx="369012" cy="3693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prstClr val="black"/>
                  </a:solidFill>
                </a:rPr>
                <a:t>m</a:t>
              </a: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7959181" y="4162425"/>
              <a:ext cx="237566" cy="3693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prstClr val="black"/>
                  </a:solidFill>
                </a:rPr>
                <a:t>l</a:t>
              </a: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7354135" y="4162425"/>
              <a:ext cx="288862" cy="3693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prstClr val="black"/>
                  </a:solidFill>
                </a:rPr>
                <a:t>k</a:t>
              </a:r>
            </a:p>
          </p:txBody>
        </p:sp>
        <p:cxnSp>
          <p:nvCxnSpPr>
            <p:cNvPr id="81" name="Straight Connector 80"/>
            <p:cNvCxnSpPr/>
            <p:nvPr/>
          </p:nvCxnSpPr>
          <p:spPr>
            <a:xfrm flipV="1">
              <a:off x="6889549" y="3911084"/>
              <a:ext cx="0" cy="25200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/>
            <p:nvPr/>
          </p:nvCxnSpPr>
          <p:spPr>
            <a:xfrm flipV="1">
              <a:off x="8720176" y="3911084"/>
              <a:ext cx="0" cy="25200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/>
          </p:nvCxnSpPr>
          <p:spPr>
            <a:xfrm flipV="1">
              <a:off x="7499758" y="3911084"/>
              <a:ext cx="0" cy="25200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/>
            <p:nvPr/>
          </p:nvCxnSpPr>
          <p:spPr>
            <a:xfrm flipV="1">
              <a:off x="8109967" y="3911084"/>
              <a:ext cx="0" cy="25200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/>
          </p:nvCxnSpPr>
          <p:spPr>
            <a:xfrm flipV="1">
              <a:off x="3972173" y="3661227"/>
              <a:ext cx="0" cy="25200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/>
            <p:nvPr/>
          </p:nvCxnSpPr>
          <p:spPr>
            <a:xfrm flipH="1">
              <a:off x="3347672" y="3916918"/>
              <a:ext cx="1260000" cy="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87" name="TextBox 86"/>
            <p:cNvSpPr txBox="1"/>
            <p:nvPr/>
          </p:nvSpPr>
          <p:spPr>
            <a:xfrm>
              <a:off x="3220286" y="4155043"/>
              <a:ext cx="300082" cy="3693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prstClr val="black"/>
                  </a:solidFill>
                </a:rPr>
                <a:t>e</a:t>
              </a:r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4430378" y="4155043"/>
              <a:ext cx="293670" cy="3693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prstClr val="black"/>
                  </a:solidFill>
                </a:rPr>
                <a:t>g</a:t>
              </a:r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3825332" y="4155043"/>
              <a:ext cx="255198" cy="3693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prstClr val="black"/>
                  </a:solidFill>
                </a:rPr>
                <a:t>f</a:t>
              </a:r>
            </a:p>
          </p:txBody>
        </p:sp>
        <p:cxnSp>
          <p:nvCxnSpPr>
            <p:cNvPr id="90" name="Straight Connector 89"/>
            <p:cNvCxnSpPr/>
            <p:nvPr/>
          </p:nvCxnSpPr>
          <p:spPr>
            <a:xfrm flipV="1">
              <a:off x="3360746" y="3903702"/>
              <a:ext cx="0" cy="25200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/>
            <p:nvPr/>
          </p:nvCxnSpPr>
          <p:spPr>
            <a:xfrm flipV="1">
              <a:off x="3970955" y="3903702"/>
              <a:ext cx="0" cy="25200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/>
            <p:nvPr/>
          </p:nvCxnSpPr>
          <p:spPr>
            <a:xfrm flipV="1">
              <a:off x="4581164" y="3903702"/>
              <a:ext cx="0" cy="25200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/>
            <p:nvPr/>
          </p:nvCxnSpPr>
          <p:spPr>
            <a:xfrm flipV="1">
              <a:off x="857498" y="3661227"/>
              <a:ext cx="0" cy="25200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/>
            <p:nvPr/>
          </p:nvCxnSpPr>
          <p:spPr>
            <a:xfrm flipH="1">
              <a:off x="232997" y="3916918"/>
              <a:ext cx="1260000" cy="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95" name="TextBox 94"/>
            <p:cNvSpPr txBox="1"/>
            <p:nvPr/>
          </p:nvSpPr>
          <p:spPr>
            <a:xfrm>
              <a:off x="105611" y="4155043"/>
              <a:ext cx="295274" cy="3693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GB" dirty="0" smtClean="0">
                  <a:solidFill>
                    <a:prstClr val="black"/>
                  </a:solidFill>
                </a:rPr>
                <a:t>a</a:t>
              </a:r>
              <a:endParaRPr lang="en-GB" dirty="0">
                <a:solidFill>
                  <a:prstClr val="black"/>
                </a:solidFill>
              </a:endParaRPr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1315703" y="4155043"/>
              <a:ext cx="282450" cy="3693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prstClr val="black"/>
                  </a:solidFill>
                </a:rPr>
                <a:t>c</a:t>
              </a: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710657" y="4155043"/>
              <a:ext cx="306494" cy="3693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prstClr val="black"/>
                  </a:solidFill>
                </a:rPr>
                <a:t>b</a:t>
              </a:r>
            </a:p>
          </p:txBody>
        </p:sp>
        <p:cxnSp>
          <p:nvCxnSpPr>
            <p:cNvPr id="98" name="Straight Connector 97"/>
            <p:cNvCxnSpPr/>
            <p:nvPr/>
          </p:nvCxnSpPr>
          <p:spPr>
            <a:xfrm flipV="1">
              <a:off x="246071" y="3903702"/>
              <a:ext cx="0" cy="25200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/>
          </p:nvCxnSpPr>
          <p:spPr>
            <a:xfrm flipV="1">
              <a:off x="856280" y="3903702"/>
              <a:ext cx="0" cy="25200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/>
          </p:nvCxnSpPr>
          <p:spPr>
            <a:xfrm flipV="1">
              <a:off x="1466489" y="3903702"/>
              <a:ext cx="0" cy="25200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/>
          </p:nvCxnSpPr>
          <p:spPr>
            <a:xfrm flipV="1">
              <a:off x="2261827" y="3672300"/>
              <a:ext cx="0" cy="46800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/>
          </p:nvCxnSpPr>
          <p:spPr>
            <a:xfrm flipV="1">
              <a:off x="5375811" y="3659084"/>
              <a:ext cx="0" cy="25200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/>
          </p:nvCxnSpPr>
          <p:spPr>
            <a:xfrm flipH="1">
              <a:off x="5051811" y="3914775"/>
              <a:ext cx="648000" cy="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04" name="TextBox 103"/>
            <p:cNvSpPr txBox="1"/>
            <p:nvPr/>
          </p:nvSpPr>
          <p:spPr>
            <a:xfrm>
              <a:off x="4924425" y="4152900"/>
              <a:ext cx="306494" cy="3693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prstClr val="black"/>
                  </a:solidFill>
                </a:rPr>
                <a:t>h</a:t>
              </a:r>
            </a:p>
          </p:txBody>
        </p:sp>
        <p:sp>
          <p:nvSpPr>
            <p:cNvPr id="105" name="TextBox 104"/>
            <p:cNvSpPr txBox="1"/>
            <p:nvPr/>
          </p:nvSpPr>
          <p:spPr>
            <a:xfrm>
              <a:off x="5529471" y="4152900"/>
              <a:ext cx="237566" cy="3693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prstClr val="black"/>
                  </a:solidFill>
                </a:rPr>
                <a:t>i</a:t>
              </a:r>
            </a:p>
          </p:txBody>
        </p:sp>
        <p:cxnSp>
          <p:nvCxnSpPr>
            <p:cNvPr id="106" name="Straight Connector 105"/>
            <p:cNvCxnSpPr/>
            <p:nvPr/>
          </p:nvCxnSpPr>
          <p:spPr>
            <a:xfrm flipV="1">
              <a:off x="5064885" y="3901559"/>
              <a:ext cx="0" cy="25200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/>
          </p:nvCxnSpPr>
          <p:spPr>
            <a:xfrm flipV="1">
              <a:off x="5675094" y="3901559"/>
              <a:ext cx="0" cy="25200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13" name="TextBox 112"/>
            <p:cNvSpPr txBox="1"/>
            <p:nvPr/>
          </p:nvSpPr>
          <p:spPr>
            <a:xfrm>
              <a:off x="325102" y="1214735"/>
              <a:ext cx="951248" cy="461665"/>
            </a:xfrm>
            <a:prstGeom prst="rect">
              <a:avLst/>
            </a:prstGeom>
            <a:solidFill>
              <a:schemeClr val="accent1">
                <a:alpha val="10000"/>
              </a:schemeClr>
            </a:solidFill>
            <a:ln w="19050">
              <a:solidFill>
                <a:schemeClr val="accent1">
                  <a:alpha val="1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b="1" dirty="0" err="1" smtClean="0">
                  <a:solidFill>
                    <a:prstClr val="black">
                      <a:alpha val="15000"/>
                    </a:prst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sbin</a:t>
              </a:r>
              <a:endParaRPr lang="en-GB" sz="2400" b="1" dirty="0">
                <a:solidFill>
                  <a:prstClr val="black">
                    <a:alpha val="15000"/>
                  </a:prstClr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14" name="TextBox 113"/>
            <p:cNvSpPr txBox="1"/>
            <p:nvPr/>
          </p:nvSpPr>
          <p:spPr>
            <a:xfrm>
              <a:off x="1607802" y="1214735"/>
              <a:ext cx="951248" cy="461665"/>
            </a:xfrm>
            <a:prstGeom prst="rect">
              <a:avLst/>
            </a:prstGeom>
            <a:solidFill>
              <a:schemeClr val="accent1">
                <a:alpha val="10000"/>
              </a:schemeClr>
            </a:solidFill>
            <a:ln w="19050">
              <a:solidFill>
                <a:schemeClr val="accent1">
                  <a:alpha val="1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b="1" dirty="0" smtClean="0">
                  <a:solidFill>
                    <a:prstClr val="black">
                      <a:alpha val="15000"/>
                    </a:prst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dev</a:t>
              </a:r>
              <a:endParaRPr lang="en-GB" sz="2400" b="1" dirty="0">
                <a:solidFill>
                  <a:prstClr val="black">
                    <a:alpha val="15000"/>
                  </a:prstClr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15" name="TextBox 114"/>
            <p:cNvSpPr txBox="1"/>
            <p:nvPr/>
          </p:nvSpPr>
          <p:spPr>
            <a:xfrm>
              <a:off x="2890502" y="1214735"/>
              <a:ext cx="951248" cy="461665"/>
            </a:xfrm>
            <a:prstGeom prst="rect">
              <a:avLst/>
            </a:prstGeom>
            <a:solidFill>
              <a:schemeClr val="accent1">
                <a:alpha val="10000"/>
              </a:schemeClr>
            </a:solidFill>
            <a:ln w="19050">
              <a:solidFill>
                <a:schemeClr val="accent1">
                  <a:alpha val="1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b="1" dirty="0" err="1" smtClean="0">
                  <a:solidFill>
                    <a:prstClr val="black">
                      <a:alpha val="15000"/>
                    </a:prst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etc</a:t>
              </a:r>
              <a:endParaRPr lang="en-GB" sz="2400" b="1" dirty="0">
                <a:solidFill>
                  <a:prstClr val="black">
                    <a:alpha val="15000"/>
                  </a:prstClr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5455902" y="1214735"/>
              <a:ext cx="951248" cy="461665"/>
            </a:xfrm>
            <a:prstGeom prst="rect">
              <a:avLst/>
            </a:prstGeom>
            <a:solidFill>
              <a:schemeClr val="accent1">
                <a:alpha val="10000"/>
              </a:schemeClr>
            </a:solidFill>
            <a:ln w="19050">
              <a:solidFill>
                <a:schemeClr val="accent1">
                  <a:alpha val="1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b="1" dirty="0" err="1" smtClean="0">
                  <a:solidFill>
                    <a:prstClr val="black">
                      <a:alpha val="15000"/>
                    </a:prst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sbin</a:t>
              </a:r>
              <a:endParaRPr lang="en-GB" sz="2400" b="1" dirty="0">
                <a:solidFill>
                  <a:prstClr val="black">
                    <a:alpha val="15000"/>
                  </a:prstClr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17" name="TextBox 116"/>
            <p:cNvSpPr txBox="1"/>
            <p:nvPr/>
          </p:nvSpPr>
          <p:spPr>
            <a:xfrm>
              <a:off x="6738602" y="1214735"/>
              <a:ext cx="951248" cy="461665"/>
            </a:xfrm>
            <a:prstGeom prst="rect">
              <a:avLst/>
            </a:prstGeom>
            <a:solidFill>
              <a:schemeClr val="accent1">
                <a:alpha val="10000"/>
              </a:schemeClr>
            </a:solidFill>
            <a:ln w="19050">
              <a:solidFill>
                <a:schemeClr val="accent1">
                  <a:alpha val="1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b="1" dirty="0" err="1" smtClean="0">
                  <a:solidFill>
                    <a:prstClr val="black">
                      <a:alpha val="15000"/>
                    </a:prst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usr</a:t>
              </a:r>
              <a:endParaRPr lang="en-GB" sz="2400" b="1" dirty="0">
                <a:solidFill>
                  <a:prstClr val="black">
                    <a:alpha val="15000"/>
                  </a:prstClr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18" name="TextBox 117"/>
            <p:cNvSpPr txBox="1"/>
            <p:nvPr/>
          </p:nvSpPr>
          <p:spPr>
            <a:xfrm>
              <a:off x="8021302" y="1214735"/>
              <a:ext cx="951248" cy="461665"/>
            </a:xfrm>
            <a:prstGeom prst="rect">
              <a:avLst/>
            </a:prstGeom>
            <a:solidFill>
              <a:schemeClr val="accent1">
                <a:alpha val="10000"/>
              </a:schemeClr>
            </a:solidFill>
            <a:ln w="19050">
              <a:solidFill>
                <a:schemeClr val="accent1">
                  <a:alpha val="1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b="1" dirty="0" err="1" smtClean="0">
                  <a:solidFill>
                    <a:prstClr val="black">
                      <a:alpha val="15000"/>
                    </a:prst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var</a:t>
              </a:r>
              <a:endParaRPr lang="en-GB" sz="2400" b="1" dirty="0">
                <a:solidFill>
                  <a:prstClr val="black">
                    <a:alpha val="15000"/>
                  </a:prstClr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19" name="Straight Connector 118"/>
            <p:cNvCxnSpPr>
              <a:stCxn id="113" idx="0"/>
            </p:cNvCxnSpPr>
            <p:nvPr/>
          </p:nvCxnSpPr>
          <p:spPr>
            <a:xfrm flipV="1">
              <a:off x="800726" y="928835"/>
              <a:ext cx="0" cy="285900"/>
            </a:xfrm>
            <a:prstGeom prst="line">
              <a:avLst/>
            </a:prstGeom>
            <a:solidFill>
              <a:schemeClr val="accent1">
                <a:alpha val="10000"/>
              </a:schemeClr>
            </a:solidFill>
            <a:ln>
              <a:solidFill>
                <a:schemeClr val="accent1">
                  <a:alpha val="10000"/>
                </a:schemeClr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>
              <a:stCxn id="114" idx="0"/>
            </p:cNvCxnSpPr>
            <p:nvPr/>
          </p:nvCxnSpPr>
          <p:spPr>
            <a:xfrm flipV="1">
              <a:off x="2083426" y="938065"/>
              <a:ext cx="0" cy="276670"/>
            </a:xfrm>
            <a:prstGeom prst="line">
              <a:avLst/>
            </a:prstGeom>
            <a:solidFill>
              <a:schemeClr val="accent1">
                <a:alpha val="10000"/>
              </a:schemeClr>
            </a:solidFill>
            <a:ln>
              <a:solidFill>
                <a:schemeClr val="accent1">
                  <a:alpha val="10000"/>
                </a:schemeClr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>
              <a:stCxn id="115" idx="0"/>
            </p:cNvCxnSpPr>
            <p:nvPr/>
          </p:nvCxnSpPr>
          <p:spPr>
            <a:xfrm flipV="1">
              <a:off x="3366126" y="938065"/>
              <a:ext cx="0" cy="276670"/>
            </a:xfrm>
            <a:prstGeom prst="line">
              <a:avLst/>
            </a:prstGeom>
            <a:solidFill>
              <a:schemeClr val="accent1">
                <a:alpha val="10000"/>
              </a:schemeClr>
            </a:solidFill>
            <a:ln>
              <a:solidFill>
                <a:schemeClr val="accent1">
                  <a:alpha val="10000"/>
                </a:schemeClr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2" name="Straight Connector 121"/>
            <p:cNvCxnSpPr>
              <a:stCxn id="116" idx="0"/>
            </p:cNvCxnSpPr>
            <p:nvPr/>
          </p:nvCxnSpPr>
          <p:spPr>
            <a:xfrm flipV="1">
              <a:off x="5931526" y="938065"/>
              <a:ext cx="0" cy="276670"/>
            </a:xfrm>
            <a:prstGeom prst="line">
              <a:avLst/>
            </a:prstGeom>
            <a:solidFill>
              <a:schemeClr val="accent1">
                <a:alpha val="10000"/>
              </a:schemeClr>
            </a:solidFill>
            <a:ln>
              <a:solidFill>
                <a:schemeClr val="accent1">
                  <a:alpha val="10000"/>
                </a:schemeClr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>
              <a:stCxn id="117" idx="0"/>
            </p:cNvCxnSpPr>
            <p:nvPr/>
          </p:nvCxnSpPr>
          <p:spPr>
            <a:xfrm flipV="1">
              <a:off x="7214226" y="938065"/>
              <a:ext cx="0" cy="276670"/>
            </a:xfrm>
            <a:prstGeom prst="line">
              <a:avLst/>
            </a:prstGeom>
            <a:solidFill>
              <a:schemeClr val="accent1">
                <a:alpha val="10000"/>
              </a:schemeClr>
            </a:solidFill>
            <a:ln>
              <a:solidFill>
                <a:schemeClr val="accent1">
                  <a:alpha val="10000"/>
                </a:schemeClr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>
              <a:stCxn id="118" idx="0"/>
            </p:cNvCxnSpPr>
            <p:nvPr/>
          </p:nvCxnSpPr>
          <p:spPr>
            <a:xfrm flipV="1">
              <a:off x="8496926" y="914400"/>
              <a:ext cx="0" cy="300335"/>
            </a:xfrm>
            <a:prstGeom prst="line">
              <a:avLst/>
            </a:prstGeom>
            <a:solidFill>
              <a:schemeClr val="accent1">
                <a:alpha val="10000"/>
              </a:schemeClr>
            </a:solidFill>
            <a:ln>
              <a:solidFill>
                <a:schemeClr val="accent1">
                  <a:alpha val="10000"/>
                </a:schemeClr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/>
            <p:nvPr/>
          </p:nvCxnSpPr>
          <p:spPr>
            <a:xfrm flipH="1">
              <a:off x="800726" y="926047"/>
              <a:ext cx="7696200" cy="12018"/>
            </a:xfrm>
            <a:prstGeom prst="line">
              <a:avLst/>
            </a:prstGeom>
            <a:solidFill>
              <a:schemeClr val="accent1">
                <a:alpha val="10000"/>
              </a:schemeClr>
            </a:solidFill>
            <a:ln>
              <a:solidFill>
                <a:schemeClr val="accent1">
                  <a:alpha val="10000"/>
                </a:schemeClr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/>
          </p:nvCxnSpPr>
          <p:spPr>
            <a:xfrm flipV="1">
              <a:off x="4668502" y="609600"/>
              <a:ext cx="0" cy="32400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/>
          </p:nvCxnSpPr>
          <p:spPr>
            <a:xfrm flipV="1">
              <a:off x="4668502" y="886270"/>
              <a:ext cx="0" cy="32400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27" name="5-Point Star 126"/>
          <p:cNvSpPr/>
          <p:nvPr/>
        </p:nvSpPr>
        <p:spPr>
          <a:xfrm>
            <a:off x="3000375" y="4505218"/>
            <a:ext cx="288000" cy="288000"/>
          </a:xfrm>
          <a:prstGeom prst="star5">
            <a:avLst/>
          </a:prstGeom>
          <a:solidFill>
            <a:schemeClr val="bg1">
              <a:lumMod val="75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6200" y="5181600"/>
            <a:ext cx="1380728" cy="369332"/>
          </a:xfrm>
          <a:prstGeom prst="rect">
            <a:avLst/>
          </a:prstGeom>
          <a:solidFill>
            <a:schemeClr val="bg2"/>
          </a:solidFill>
          <a:ln w="19050"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GB" b="1" dirty="0" smtClean="0">
                <a:solidFill>
                  <a:prstClr val="black"/>
                </a:solidFill>
              </a:rPr>
              <a:t>dick</a:t>
            </a:r>
            <a:r>
              <a:rPr lang="en-GB" dirty="0" smtClean="0">
                <a:solidFill>
                  <a:prstClr val="black"/>
                </a:solidFill>
              </a:rPr>
              <a:t> logs in .</a:t>
            </a:r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981903" y="6136957"/>
            <a:ext cx="385042" cy="49244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accent3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GB" sz="2600" b="1" dirty="0">
                <a:solidFill>
                  <a:prstClr val="black"/>
                </a:solidFill>
                <a:latin typeface="Courier New" panose="02070309020205020404" pitchFamily="49" charset="0"/>
              </a:rPr>
              <a:t>.</a:t>
            </a:r>
          </a:p>
        </p:txBody>
      </p:sp>
      <p:sp>
        <p:nvSpPr>
          <p:cNvPr id="108" name="TextBox 107"/>
          <p:cNvSpPr txBox="1"/>
          <p:nvPr/>
        </p:nvSpPr>
        <p:spPr>
          <a:xfrm>
            <a:off x="76200" y="5650468"/>
            <a:ext cx="6662402" cy="369332"/>
          </a:xfrm>
          <a:prstGeom prst="rect">
            <a:avLst/>
          </a:prstGeom>
          <a:solidFill>
            <a:schemeClr val="bg2"/>
          </a:solidFill>
          <a:ln w="19050"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GB" dirty="0" smtClean="0">
                <a:solidFill>
                  <a:prstClr val="black"/>
                </a:solidFill>
              </a:rPr>
              <a:t>The </a:t>
            </a:r>
            <a:r>
              <a:rPr lang="en-GB" b="1" dirty="0" smtClean="0">
                <a:solidFill>
                  <a:prstClr val="black"/>
                </a:solidFill>
              </a:rPr>
              <a:t>Current Working Directory </a:t>
            </a:r>
            <a:r>
              <a:rPr lang="en-GB" dirty="0" smtClean="0">
                <a:solidFill>
                  <a:prstClr val="black"/>
                </a:solidFill>
              </a:rPr>
              <a:t>can </a:t>
            </a:r>
            <a:r>
              <a:rPr lang="en-GB" smtClean="0">
                <a:solidFill>
                  <a:prstClr val="black"/>
                </a:solidFill>
              </a:rPr>
              <a:t>be referenced </a:t>
            </a:r>
            <a:r>
              <a:rPr lang="en-GB" dirty="0" smtClean="0">
                <a:solidFill>
                  <a:prstClr val="black"/>
                </a:solidFill>
              </a:rPr>
              <a:t>by a </a:t>
            </a:r>
            <a:r>
              <a:rPr lang="en-GB" b="1" dirty="0" smtClean="0">
                <a:solidFill>
                  <a:prstClr val="black"/>
                </a:solidFill>
              </a:rPr>
              <a:t>single dot (“.”)</a:t>
            </a:r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2981903" y="6134100"/>
            <a:ext cx="785793" cy="49244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accent3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GB" sz="2600" b="1" dirty="0">
                <a:solidFill>
                  <a:prstClr val="black"/>
                </a:solidFill>
                <a:latin typeface="Courier New" panose="02070309020205020404" pitchFamily="49" charset="0"/>
              </a:rPr>
              <a:t>.</a:t>
            </a:r>
            <a:r>
              <a:rPr lang="en-GB" sz="2600" b="1" dirty="0" smtClean="0">
                <a:solidFill>
                  <a:prstClr val="black"/>
                </a:solidFill>
                <a:latin typeface="Courier New" panose="02070309020205020404" pitchFamily="49" charset="0"/>
              </a:rPr>
              <a:t>/e</a:t>
            </a:r>
            <a:endParaRPr lang="en-GB" sz="2600" b="1" dirty="0">
              <a:solidFill>
                <a:prstClr val="black"/>
              </a:solidFill>
              <a:latin typeface="Courier New" panose="02070309020205020404" pitchFamily="49" charset="0"/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2950498" y="76200"/>
            <a:ext cx="3243004" cy="461665"/>
          </a:xfrm>
          <a:prstGeom prst="rect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GB" sz="2400" b="1" dirty="0" smtClean="0">
                <a:solidFill>
                  <a:prstClr val="black"/>
                </a:solidFill>
              </a:rPr>
              <a:t>File Reference - Relative</a:t>
            </a:r>
            <a:endParaRPr lang="en-GB" sz="2400" b="1" dirty="0">
              <a:solidFill>
                <a:prstClr val="black"/>
              </a:solidFill>
            </a:endParaRPr>
          </a:p>
        </p:txBody>
      </p:sp>
      <p:sp>
        <p:nvSpPr>
          <p:cNvPr id="2" name="Oval 1"/>
          <p:cNvSpPr/>
          <p:nvPr/>
        </p:nvSpPr>
        <p:spPr>
          <a:xfrm>
            <a:off x="4488225" y="2868975"/>
            <a:ext cx="360000" cy="360000"/>
          </a:xfrm>
          <a:prstGeom prst="ellipse">
            <a:avLst/>
          </a:prstGeom>
          <a:solidFill>
            <a:schemeClr val="accent3">
              <a:lumMod val="20000"/>
              <a:lumOff val="80000"/>
              <a:alpha val="7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prstClr val="white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9065" y="2632800"/>
            <a:ext cx="532410" cy="720000"/>
          </a:xfrm>
          <a:prstGeom prst="rect">
            <a:avLst/>
          </a:prstGeom>
        </p:spPr>
      </p:pic>
      <p:sp>
        <p:nvSpPr>
          <p:cNvPr id="109" name="TextBox 108"/>
          <p:cNvSpPr txBox="1"/>
          <p:nvPr/>
        </p:nvSpPr>
        <p:spPr>
          <a:xfrm>
            <a:off x="76200" y="5181600"/>
            <a:ext cx="5067926" cy="369332"/>
          </a:xfrm>
          <a:prstGeom prst="rect">
            <a:avLst/>
          </a:prstGeom>
          <a:solidFill>
            <a:schemeClr val="bg2"/>
          </a:solidFill>
          <a:ln w="19050"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GB" b="1" dirty="0" smtClean="0">
                <a:solidFill>
                  <a:prstClr val="black"/>
                </a:solidFill>
              </a:rPr>
              <a:t>dick</a:t>
            </a:r>
            <a:r>
              <a:rPr lang="en-GB" dirty="0" smtClean="0">
                <a:solidFill>
                  <a:prstClr val="black"/>
                </a:solidFill>
              </a:rPr>
              <a:t> logs in … and makes his </a:t>
            </a:r>
            <a:r>
              <a:rPr lang="en-GB" b="1" dirty="0" smtClean="0">
                <a:solidFill>
                  <a:prstClr val="black"/>
                </a:solidFill>
              </a:rPr>
              <a:t>Working directory d1</a:t>
            </a:r>
            <a:r>
              <a:rPr lang="en-GB" dirty="0" smtClean="0">
                <a:solidFill>
                  <a:prstClr val="black"/>
                </a:solidFill>
              </a:rPr>
              <a:t>.</a:t>
            </a:r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128" name="TextBox 127"/>
          <p:cNvSpPr txBox="1"/>
          <p:nvPr/>
        </p:nvSpPr>
        <p:spPr>
          <a:xfrm>
            <a:off x="4305300" y="3733800"/>
            <a:ext cx="277640" cy="27699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19050">
            <a:solidFill>
              <a:schemeClr val="accent3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GB" sz="1200" b="1" dirty="0">
                <a:solidFill>
                  <a:prstClr val="black"/>
                </a:solidFill>
                <a:latin typeface="Courier New" panose="02070309020205020404" pitchFamily="49" charset="0"/>
              </a:rPr>
              <a:t>.</a:t>
            </a:r>
          </a:p>
        </p:txBody>
      </p:sp>
      <p:cxnSp>
        <p:nvCxnSpPr>
          <p:cNvPr id="131" name="Straight Connector 130"/>
          <p:cNvCxnSpPr>
            <a:stCxn id="67" idx="2"/>
            <a:endCxn id="87" idx="0"/>
          </p:cNvCxnSpPr>
          <p:nvPr/>
        </p:nvCxnSpPr>
        <p:spPr>
          <a:xfrm flipH="1">
            <a:off x="3370327" y="4194825"/>
            <a:ext cx="602224" cy="484093"/>
          </a:xfrm>
          <a:prstGeom prst="line">
            <a:avLst/>
          </a:prstGeom>
          <a:ln w="76200">
            <a:solidFill>
              <a:schemeClr val="accent3">
                <a:lumMod val="40000"/>
                <a:lumOff val="6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TextBox 133"/>
          <p:cNvSpPr txBox="1"/>
          <p:nvPr/>
        </p:nvSpPr>
        <p:spPr>
          <a:xfrm>
            <a:off x="76200" y="6183868"/>
            <a:ext cx="2533963" cy="369332"/>
          </a:xfrm>
          <a:prstGeom prst="rect">
            <a:avLst/>
          </a:prstGeom>
          <a:solidFill>
            <a:schemeClr val="bg2"/>
          </a:solidFill>
          <a:ln w="19050"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GB" dirty="0" smtClean="0">
                <a:solidFill>
                  <a:prstClr val="black"/>
                </a:solidFill>
              </a:rPr>
              <a:t>… So “</a:t>
            </a:r>
            <a:r>
              <a:rPr lang="en-GB" b="1" dirty="0" smtClean="0">
                <a:solidFill>
                  <a:prstClr val="black"/>
                </a:solidFill>
              </a:rPr>
              <a:t>e</a:t>
            </a:r>
            <a:r>
              <a:rPr lang="en-GB" dirty="0" smtClean="0">
                <a:solidFill>
                  <a:prstClr val="black"/>
                </a:solidFill>
              </a:rPr>
              <a:t>” relative to “</a:t>
            </a:r>
            <a:r>
              <a:rPr lang="en-GB" b="1" dirty="0" smtClean="0">
                <a:solidFill>
                  <a:prstClr val="black"/>
                </a:solidFill>
              </a:rPr>
              <a:t>.</a:t>
            </a:r>
            <a:r>
              <a:rPr lang="en-GB" dirty="0" smtClean="0">
                <a:solidFill>
                  <a:prstClr val="black"/>
                </a:solidFill>
              </a:rPr>
              <a:t>” is:</a:t>
            </a:r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76199" y="5183743"/>
            <a:ext cx="6790751" cy="369332"/>
          </a:xfrm>
          <a:prstGeom prst="rect">
            <a:avLst/>
          </a:prstGeom>
          <a:solidFill>
            <a:schemeClr val="bg2"/>
          </a:solidFill>
          <a:ln w="19050"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GB" dirty="0" smtClean="0">
                <a:solidFill>
                  <a:prstClr val="black"/>
                </a:solidFill>
              </a:rPr>
              <a:t>For any </a:t>
            </a:r>
            <a:r>
              <a:rPr lang="en-GB" b="1" dirty="0" smtClean="0">
                <a:solidFill>
                  <a:prstClr val="black"/>
                </a:solidFill>
              </a:rPr>
              <a:t>file path </a:t>
            </a:r>
            <a:r>
              <a:rPr lang="en-GB" dirty="0" smtClean="0">
                <a:solidFill>
                  <a:prstClr val="black"/>
                </a:solidFill>
              </a:rPr>
              <a:t>not commencing with “</a:t>
            </a:r>
            <a:r>
              <a:rPr lang="en-GB" b="1" dirty="0" smtClean="0">
                <a:solidFill>
                  <a:prstClr val="black"/>
                </a:solidFill>
              </a:rPr>
              <a:t>/</a:t>
            </a:r>
            <a:r>
              <a:rPr lang="en-GB" dirty="0" smtClean="0">
                <a:solidFill>
                  <a:prstClr val="black"/>
                </a:solidFill>
              </a:rPr>
              <a:t>”, “</a:t>
            </a:r>
            <a:r>
              <a:rPr lang="en-GB" b="1" dirty="0" smtClean="0">
                <a:solidFill>
                  <a:prstClr val="black"/>
                </a:solidFill>
              </a:rPr>
              <a:t>~</a:t>
            </a:r>
            <a:r>
              <a:rPr lang="en-GB" dirty="0" smtClean="0">
                <a:solidFill>
                  <a:prstClr val="black"/>
                </a:solidFill>
              </a:rPr>
              <a:t>” or “</a:t>
            </a:r>
            <a:r>
              <a:rPr lang="en-GB" b="1" dirty="0" smtClean="0">
                <a:solidFill>
                  <a:prstClr val="black"/>
                </a:solidFill>
              </a:rPr>
              <a:t>.</a:t>
            </a:r>
            <a:r>
              <a:rPr lang="en-GB" dirty="0" smtClean="0">
                <a:solidFill>
                  <a:prstClr val="black"/>
                </a:solidFill>
              </a:rPr>
              <a:t>”, a “</a:t>
            </a:r>
            <a:r>
              <a:rPr lang="en-GB" b="1" dirty="0" smtClean="0">
                <a:solidFill>
                  <a:prstClr val="black"/>
                </a:solidFill>
              </a:rPr>
              <a:t>.</a:t>
            </a:r>
            <a:r>
              <a:rPr lang="en-GB" dirty="0" smtClean="0">
                <a:solidFill>
                  <a:prstClr val="black"/>
                </a:solidFill>
              </a:rPr>
              <a:t>” is assumed.</a:t>
            </a:r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129" name="TextBox 128"/>
          <p:cNvSpPr txBox="1"/>
          <p:nvPr/>
        </p:nvSpPr>
        <p:spPr>
          <a:xfrm>
            <a:off x="2258676" y="6172200"/>
            <a:ext cx="691822" cy="369332"/>
          </a:xfrm>
          <a:prstGeom prst="rect">
            <a:avLst/>
          </a:prstGeom>
          <a:solidFill>
            <a:schemeClr val="bg2"/>
          </a:solidFill>
          <a:ln w="19050"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GB" dirty="0" smtClean="0">
                <a:solidFill>
                  <a:prstClr val="black"/>
                </a:solidFill>
              </a:rPr>
              <a:t>… So:</a:t>
            </a:r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130" name="TextBox 129"/>
          <p:cNvSpPr txBox="1"/>
          <p:nvPr/>
        </p:nvSpPr>
        <p:spPr>
          <a:xfrm>
            <a:off x="3880178" y="6172200"/>
            <a:ext cx="2444422" cy="369332"/>
          </a:xfrm>
          <a:prstGeom prst="rect">
            <a:avLst/>
          </a:prstGeom>
          <a:solidFill>
            <a:schemeClr val="bg2"/>
          </a:solidFill>
          <a:ln w="19050"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GB" dirty="0" smtClean="0">
                <a:solidFill>
                  <a:prstClr val="black"/>
                </a:solidFill>
              </a:rPr>
              <a:t>Is exactly equivalent to:</a:t>
            </a:r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6400800" y="6136957"/>
            <a:ext cx="385042" cy="49244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accent3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GB" sz="2600" b="1" dirty="0" smtClean="0">
                <a:solidFill>
                  <a:prstClr val="black"/>
                </a:solidFill>
                <a:latin typeface="Courier New" panose="02070309020205020404" pitchFamily="49" charset="0"/>
              </a:rPr>
              <a:t>e</a:t>
            </a:r>
            <a:endParaRPr lang="en-GB" sz="2600" b="1" dirty="0">
              <a:solidFill>
                <a:prstClr val="black"/>
              </a:solidFill>
              <a:latin typeface="Courier New" panose="02070309020205020404" pitchFamily="49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95201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568"/>
    </mc:Choice>
    <mc:Fallback xmlns="">
      <p:transition spd="slow" advTm="385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2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1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624 -0.00139 L -0.0552 0.14005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48" y="7060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0.00555 L -0.07813 0.13889 " pathEditMode="relative" rAng="0" ptsTypes="AA">
                                      <p:cBhvr>
                                        <p:cTn id="27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06" y="72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20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0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000"/>
                            </p:stCondLst>
                            <p:childTnLst>
                              <p:par>
                                <p:cTn id="4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2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20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xit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56" dur="20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2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59" dur="2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2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2" dur="2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000"/>
                            </p:stCondLst>
                            <p:childTnLst>
                              <p:par>
                                <p:cTn id="6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2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4000"/>
                            </p:stCondLst>
                            <p:childTnLst>
                              <p:par>
                                <p:cTn id="6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2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6000"/>
                            </p:stCondLst>
                            <p:childTnLst>
                              <p:par>
                                <p:cTn id="7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20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8000"/>
                            </p:stCondLst>
                            <p:childTnLst>
                              <p:par>
                                <p:cTn id="7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2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14" grpId="0" animBg="1"/>
      <p:bldP spid="108" grpId="0" animBg="1"/>
      <p:bldP spid="108" grpId="1" animBg="1"/>
      <p:bldP spid="136" grpId="0" animBg="1"/>
      <p:bldP spid="2" grpId="0" animBg="1"/>
      <p:bldP spid="2" grpId="1" animBg="1"/>
      <p:bldP spid="109" grpId="0" animBg="1"/>
      <p:bldP spid="109" grpId="1" animBg="1"/>
      <p:bldP spid="128" grpId="0" animBg="1"/>
      <p:bldP spid="134" grpId="0" animBg="1"/>
      <p:bldP spid="134" grpId="1" animBg="1"/>
      <p:bldP spid="110" grpId="0" animBg="1"/>
      <p:bldP spid="129" grpId="0" animBg="1"/>
      <p:bldP spid="130" grpId="0" animBg="1"/>
      <p:bldP spid="13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TextBox 141"/>
          <p:cNvSpPr txBox="1"/>
          <p:nvPr/>
        </p:nvSpPr>
        <p:spPr>
          <a:xfrm>
            <a:off x="2981903" y="6136957"/>
            <a:ext cx="385042" cy="49244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accent3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GB" sz="2600" b="1" dirty="0">
                <a:solidFill>
                  <a:prstClr val="black"/>
                </a:solidFill>
                <a:latin typeface="Courier New" panose="02070309020205020404" pitchFamily="49" charset="0"/>
              </a:rPr>
              <a:t>.</a:t>
            </a:r>
          </a:p>
        </p:txBody>
      </p:sp>
      <p:grpSp>
        <p:nvGrpSpPr>
          <p:cNvPr id="126" name="Group 125"/>
          <p:cNvGrpSpPr/>
          <p:nvPr/>
        </p:nvGrpSpPr>
        <p:grpSpPr>
          <a:xfrm>
            <a:off x="105611" y="676275"/>
            <a:ext cx="8866939" cy="4379357"/>
            <a:chOff x="105611" y="152400"/>
            <a:chExt cx="8866939" cy="4379357"/>
          </a:xfrm>
        </p:grpSpPr>
        <p:cxnSp>
          <p:nvCxnSpPr>
            <p:cNvPr id="25" name="Straight Connector 24"/>
            <p:cNvCxnSpPr/>
            <p:nvPr/>
          </p:nvCxnSpPr>
          <p:spPr>
            <a:xfrm flipV="1">
              <a:off x="4668502" y="1685925"/>
              <a:ext cx="0" cy="27667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4192252" y="152400"/>
              <a:ext cx="952500" cy="46166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b="1" dirty="0" smtClean="0">
                  <a:solidFill>
                    <a:prstClr val="black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root</a:t>
              </a:r>
              <a:endParaRPr lang="en-GB" sz="24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192878" y="1226368"/>
              <a:ext cx="951248" cy="46166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solidFill>
                <a:schemeClr val="accent2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b="1" dirty="0" smtClean="0">
                  <a:solidFill>
                    <a:prstClr val="black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home</a:t>
              </a:r>
              <a:endParaRPr lang="en-GB" sz="24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4" name="Straight Connector 23"/>
            <p:cNvCxnSpPr/>
            <p:nvPr/>
          </p:nvCxnSpPr>
          <p:spPr>
            <a:xfrm flipH="1">
              <a:off x="1533600" y="1953070"/>
              <a:ext cx="6274800" cy="10549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 flipV="1">
              <a:off x="1550026" y="1976290"/>
              <a:ext cx="0" cy="30960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34" name="TextBox 33"/>
            <p:cNvSpPr txBox="1"/>
            <p:nvPr/>
          </p:nvSpPr>
          <p:spPr>
            <a:xfrm>
              <a:off x="1074402" y="2262485"/>
              <a:ext cx="951248" cy="46166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solidFill>
                <a:schemeClr val="accent2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b="1" dirty="0" smtClean="0">
                  <a:solidFill>
                    <a:prstClr val="black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tom</a:t>
              </a:r>
              <a:endParaRPr lang="en-GB" sz="24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196053" y="2262485"/>
              <a:ext cx="951248" cy="46166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solidFill>
                <a:schemeClr val="accent2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b="1" dirty="0" smtClean="0">
                  <a:solidFill>
                    <a:prstClr val="black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dick</a:t>
              </a:r>
              <a:endParaRPr lang="en-GB" sz="24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32" name="Straight Connector 31"/>
            <p:cNvCxnSpPr/>
            <p:nvPr/>
          </p:nvCxnSpPr>
          <p:spPr>
            <a:xfrm flipV="1">
              <a:off x="4671677" y="1976290"/>
              <a:ext cx="0" cy="28800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29" name="TextBox 28"/>
            <p:cNvSpPr txBox="1"/>
            <p:nvPr/>
          </p:nvSpPr>
          <p:spPr>
            <a:xfrm>
              <a:off x="7317704" y="2262485"/>
              <a:ext cx="951248" cy="46166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solidFill>
                <a:schemeClr val="accent2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b="1" dirty="0" err="1" smtClean="0">
                  <a:solidFill>
                    <a:prstClr val="black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fred</a:t>
              </a:r>
              <a:endParaRPr lang="en-GB" sz="24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30" name="Straight Connector 29"/>
            <p:cNvCxnSpPr/>
            <p:nvPr/>
          </p:nvCxnSpPr>
          <p:spPr>
            <a:xfrm flipV="1">
              <a:off x="7793328" y="1953070"/>
              <a:ext cx="0" cy="309415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35" name="TextBox 34"/>
            <p:cNvSpPr txBox="1"/>
            <p:nvPr/>
          </p:nvSpPr>
          <p:spPr>
            <a:xfrm>
              <a:off x="5201902" y="152400"/>
              <a:ext cx="277640" cy="276999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19050">
              <a:solidFill>
                <a:schemeClr val="accent3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GB" sz="1200" b="1" dirty="0" smtClean="0">
                  <a:solidFill>
                    <a:prstClr val="black"/>
                  </a:solidFill>
                  <a:latin typeface="Courier New" panose="02070309020205020404" pitchFamily="49" charset="0"/>
                </a:rPr>
                <a:t>/</a:t>
              </a:r>
              <a:endParaRPr lang="en-GB" sz="1200" b="1" dirty="0">
                <a:solidFill>
                  <a:prstClr val="black"/>
                </a:solidFill>
                <a:latin typeface="Courier New" panose="02070309020205020404" pitchFamily="49" charset="0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8317992" y="2253734"/>
              <a:ext cx="649537" cy="276999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19050">
              <a:solidFill>
                <a:schemeClr val="accent3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GB" sz="1200" b="1" dirty="0">
                  <a:solidFill>
                    <a:prstClr val="black"/>
                  </a:solidFill>
                  <a:latin typeface="Courier New" panose="02070309020205020404" pitchFamily="49" charset="0"/>
                </a:rPr>
                <a:t>~</a:t>
              </a:r>
              <a:r>
                <a:rPr lang="en-GB" sz="1200" b="1" dirty="0" err="1" smtClean="0">
                  <a:solidFill>
                    <a:prstClr val="black"/>
                  </a:solidFill>
                  <a:latin typeface="Courier New" panose="02070309020205020404" pitchFamily="49" charset="0"/>
                </a:rPr>
                <a:t>fred</a:t>
              </a:r>
              <a:endParaRPr lang="en-GB" sz="1200" b="1" dirty="0">
                <a:solidFill>
                  <a:prstClr val="black"/>
                </a:solidFill>
                <a:latin typeface="Courier New" panose="02070309020205020404" pitchFamily="49" charset="0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5195947" y="2253734"/>
              <a:ext cx="649537" cy="276999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19050">
              <a:solidFill>
                <a:schemeClr val="accent3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GB" sz="1200" b="1" dirty="0" smtClean="0">
                  <a:solidFill>
                    <a:prstClr val="black"/>
                  </a:solidFill>
                  <a:latin typeface="Courier New" panose="02070309020205020404" pitchFamily="49" charset="0"/>
                </a:rPr>
                <a:t>~dick</a:t>
              </a:r>
              <a:endParaRPr lang="en-GB" sz="1200" b="1" dirty="0">
                <a:solidFill>
                  <a:prstClr val="black"/>
                </a:solidFill>
                <a:latin typeface="Courier New" panose="02070309020205020404" pitchFamily="49" charset="0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2073901" y="2253734"/>
              <a:ext cx="649537" cy="276999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19050">
              <a:solidFill>
                <a:schemeClr val="accent3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GB" sz="1200" b="1" dirty="0" smtClean="0">
                  <a:solidFill>
                    <a:prstClr val="black"/>
                  </a:solidFill>
                  <a:latin typeface="Courier New" panose="02070309020205020404" pitchFamily="49" charset="0"/>
                </a:rPr>
                <a:t>~tom </a:t>
              </a:r>
              <a:endParaRPr lang="en-GB" sz="1200" b="1" dirty="0">
                <a:solidFill>
                  <a:prstClr val="black"/>
                </a:solidFill>
                <a:latin typeface="Courier New" panose="02070309020205020404" pitchFamily="49" charset="0"/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7522777" y="3209285"/>
              <a:ext cx="565200" cy="46166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solidFill>
                <a:schemeClr val="accent2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b="1" smtClean="0">
                  <a:solidFill>
                    <a:prstClr val="black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f1</a:t>
              </a:r>
              <a:endParaRPr lang="en-GB" sz="24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574988" y="3209285"/>
              <a:ext cx="565776" cy="46166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solidFill>
                <a:schemeClr val="accent2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b="1" dirty="0" smtClean="0">
                  <a:solidFill>
                    <a:prstClr val="black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t1</a:t>
              </a:r>
              <a:endParaRPr lang="en-GB" sz="24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1979227" y="3209285"/>
              <a:ext cx="565200" cy="46166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solidFill>
                <a:schemeClr val="accent2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b="1" dirty="0" smtClean="0">
                  <a:solidFill>
                    <a:prstClr val="black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t2</a:t>
              </a:r>
              <a:endParaRPr lang="en-GB" sz="24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61" name="Straight Connector 60"/>
            <p:cNvCxnSpPr/>
            <p:nvPr/>
          </p:nvCxnSpPr>
          <p:spPr>
            <a:xfrm flipH="1">
              <a:off x="837727" y="2894625"/>
              <a:ext cx="1440000" cy="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 flipV="1">
              <a:off x="1557727" y="2714625"/>
              <a:ext cx="0" cy="18000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 flipV="1">
              <a:off x="858502" y="2894625"/>
              <a:ext cx="0" cy="30960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 flipV="1">
              <a:off x="2258677" y="2894625"/>
              <a:ext cx="0" cy="309415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 flipV="1">
              <a:off x="7796251" y="2724150"/>
              <a:ext cx="0" cy="25200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 flipV="1">
              <a:off x="7796251" y="2895785"/>
              <a:ext cx="0" cy="309415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67" name="TextBox 66"/>
            <p:cNvSpPr txBox="1"/>
            <p:nvPr/>
          </p:nvSpPr>
          <p:spPr>
            <a:xfrm>
              <a:off x="3689663" y="3209285"/>
              <a:ext cx="565776" cy="46166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solidFill>
                <a:schemeClr val="accent2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b="1" dirty="0">
                  <a:solidFill>
                    <a:prstClr val="black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d</a:t>
              </a:r>
              <a:r>
                <a:rPr lang="en-GB" sz="2400" b="1" dirty="0" smtClean="0">
                  <a:solidFill>
                    <a:prstClr val="black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  <a:endParaRPr lang="en-GB" sz="24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5093902" y="3209285"/>
              <a:ext cx="565200" cy="46166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solidFill>
                <a:schemeClr val="accent2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b="1" dirty="0">
                  <a:solidFill>
                    <a:prstClr val="black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d</a:t>
              </a:r>
              <a:r>
                <a:rPr lang="en-GB" sz="2400" b="1" dirty="0" smtClean="0">
                  <a:solidFill>
                    <a:prstClr val="black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2</a:t>
              </a:r>
              <a:endParaRPr lang="en-GB" sz="24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69" name="Straight Connector 68"/>
            <p:cNvCxnSpPr/>
            <p:nvPr/>
          </p:nvCxnSpPr>
          <p:spPr>
            <a:xfrm flipH="1">
              <a:off x="3952402" y="2894625"/>
              <a:ext cx="1440000" cy="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 flipV="1">
              <a:off x="4672402" y="2714625"/>
              <a:ext cx="0" cy="18000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 flipV="1">
              <a:off x="3973177" y="2894625"/>
              <a:ext cx="0" cy="30960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 flipV="1">
              <a:off x="5373352" y="2894625"/>
              <a:ext cx="0" cy="309415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74" name="TextBox 73"/>
            <p:cNvSpPr txBox="1"/>
            <p:nvPr/>
          </p:nvSpPr>
          <p:spPr>
            <a:xfrm>
              <a:off x="2114190" y="4155043"/>
              <a:ext cx="306494" cy="3693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prstClr val="black"/>
                  </a:solidFill>
                </a:rPr>
                <a:t>d</a:t>
              </a:r>
            </a:p>
          </p:txBody>
        </p:sp>
        <p:cxnSp>
          <p:nvCxnSpPr>
            <p:cNvPr id="75" name="Straight Connector 74"/>
            <p:cNvCxnSpPr/>
            <p:nvPr/>
          </p:nvCxnSpPr>
          <p:spPr>
            <a:xfrm flipV="1">
              <a:off x="7796251" y="3659084"/>
              <a:ext cx="0" cy="25200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 flipH="1">
              <a:off x="6866950" y="3924300"/>
              <a:ext cx="1858602" cy="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77" name="TextBox 76"/>
            <p:cNvSpPr txBox="1"/>
            <p:nvPr/>
          </p:nvSpPr>
          <p:spPr>
            <a:xfrm>
              <a:off x="6749089" y="4162425"/>
              <a:ext cx="239168" cy="3693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prstClr val="black"/>
                  </a:solidFill>
                </a:rPr>
                <a:t>j</a:t>
              </a: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8564228" y="4162425"/>
              <a:ext cx="369012" cy="3693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prstClr val="black"/>
                  </a:solidFill>
                </a:rPr>
                <a:t>m</a:t>
              </a: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7959181" y="4162425"/>
              <a:ext cx="237566" cy="3693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prstClr val="black"/>
                  </a:solidFill>
                </a:rPr>
                <a:t>l</a:t>
              </a: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7354135" y="4162425"/>
              <a:ext cx="288862" cy="3693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prstClr val="black"/>
                  </a:solidFill>
                </a:rPr>
                <a:t>k</a:t>
              </a:r>
            </a:p>
          </p:txBody>
        </p:sp>
        <p:cxnSp>
          <p:nvCxnSpPr>
            <p:cNvPr id="81" name="Straight Connector 80"/>
            <p:cNvCxnSpPr/>
            <p:nvPr/>
          </p:nvCxnSpPr>
          <p:spPr>
            <a:xfrm flipV="1">
              <a:off x="6889549" y="3911084"/>
              <a:ext cx="0" cy="25200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/>
            <p:nvPr/>
          </p:nvCxnSpPr>
          <p:spPr>
            <a:xfrm flipV="1">
              <a:off x="8720176" y="3911084"/>
              <a:ext cx="0" cy="25200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/>
          </p:nvCxnSpPr>
          <p:spPr>
            <a:xfrm flipV="1">
              <a:off x="7499758" y="3911084"/>
              <a:ext cx="0" cy="25200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/>
            <p:nvPr/>
          </p:nvCxnSpPr>
          <p:spPr>
            <a:xfrm flipV="1">
              <a:off x="8109967" y="3911084"/>
              <a:ext cx="0" cy="25200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/>
          </p:nvCxnSpPr>
          <p:spPr>
            <a:xfrm flipV="1">
              <a:off x="3972173" y="3661227"/>
              <a:ext cx="0" cy="25200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/>
            <p:nvPr/>
          </p:nvCxnSpPr>
          <p:spPr>
            <a:xfrm flipH="1">
              <a:off x="3347672" y="3916918"/>
              <a:ext cx="1260000" cy="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87" name="TextBox 86"/>
            <p:cNvSpPr txBox="1"/>
            <p:nvPr/>
          </p:nvSpPr>
          <p:spPr>
            <a:xfrm>
              <a:off x="3220286" y="4155043"/>
              <a:ext cx="300082" cy="3693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prstClr val="black"/>
                  </a:solidFill>
                </a:rPr>
                <a:t>e</a:t>
              </a:r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4430378" y="4155043"/>
              <a:ext cx="293670" cy="3693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prstClr val="black"/>
                  </a:solidFill>
                </a:rPr>
                <a:t>g</a:t>
              </a:r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3825332" y="4155043"/>
              <a:ext cx="255198" cy="3693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prstClr val="black"/>
                  </a:solidFill>
                </a:rPr>
                <a:t>f</a:t>
              </a:r>
            </a:p>
          </p:txBody>
        </p:sp>
        <p:cxnSp>
          <p:nvCxnSpPr>
            <p:cNvPr id="90" name="Straight Connector 89"/>
            <p:cNvCxnSpPr/>
            <p:nvPr/>
          </p:nvCxnSpPr>
          <p:spPr>
            <a:xfrm flipV="1">
              <a:off x="3360746" y="3903702"/>
              <a:ext cx="0" cy="25200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/>
            <p:nvPr/>
          </p:nvCxnSpPr>
          <p:spPr>
            <a:xfrm flipV="1">
              <a:off x="3970955" y="3903702"/>
              <a:ext cx="0" cy="25200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/>
            <p:nvPr/>
          </p:nvCxnSpPr>
          <p:spPr>
            <a:xfrm flipV="1">
              <a:off x="4581164" y="3903702"/>
              <a:ext cx="0" cy="25200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/>
            <p:nvPr/>
          </p:nvCxnSpPr>
          <p:spPr>
            <a:xfrm flipV="1">
              <a:off x="857498" y="3661227"/>
              <a:ext cx="0" cy="25200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/>
            <p:nvPr/>
          </p:nvCxnSpPr>
          <p:spPr>
            <a:xfrm flipH="1">
              <a:off x="232997" y="3916918"/>
              <a:ext cx="1260000" cy="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95" name="TextBox 94"/>
            <p:cNvSpPr txBox="1"/>
            <p:nvPr/>
          </p:nvSpPr>
          <p:spPr>
            <a:xfrm>
              <a:off x="105611" y="4155043"/>
              <a:ext cx="295274" cy="3693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GB" dirty="0" smtClean="0">
                  <a:solidFill>
                    <a:prstClr val="black"/>
                  </a:solidFill>
                </a:rPr>
                <a:t>a</a:t>
              </a:r>
              <a:endParaRPr lang="en-GB" dirty="0">
                <a:solidFill>
                  <a:prstClr val="black"/>
                </a:solidFill>
              </a:endParaRPr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1315703" y="4155043"/>
              <a:ext cx="282450" cy="3693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prstClr val="black"/>
                  </a:solidFill>
                </a:rPr>
                <a:t>c</a:t>
              </a: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710657" y="4155043"/>
              <a:ext cx="306494" cy="3693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prstClr val="black"/>
                  </a:solidFill>
                </a:rPr>
                <a:t>b</a:t>
              </a:r>
            </a:p>
          </p:txBody>
        </p:sp>
        <p:cxnSp>
          <p:nvCxnSpPr>
            <p:cNvPr id="98" name="Straight Connector 97"/>
            <p:cNvCxnSpPr/>
            <p:nvPr/>
          </p:nvCxnSpPr>
          <p:spPr>
            <a:xfrm flipV="1">
              <a:off x="246071" y="3903702"/>
              <a:ext cx="0" cy="25200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/>
          </p:nvCxnSpPr>
          <p:spPr>
            <a:xfrm flipV="1">
              <a:off x="856280" y="3903702"/>
              <a:ext cx="0" cy="25200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/>
          </p:nvCxnSpPr>
          <p:spPr>
            <a:xfrm flipV="1">
              <a:off x="1466489" y="3903702"/>
              <a:ext cx="0" cy="25200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/>
          </p:nvCxnSpPr>
          <p:spPr>
            <a:xfrm flipV="1">
              <a:off x="2261827" y="3672300"/>
              <a:ext cx="0" cy="46800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/>
          </p:nvCxnSpPr>
          <p:spPr>
            <a:xfrm flipV="1">
              <a:off x="5375811" y="3659084"/>
              <a:ext cx="0" cy="25200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/>
          </p:nvCxnSpPr>
          <p:spPr>
            <a:xfrm flipH="1">
              <a:off x="5051811" y="3914775"/>
              <a:ext cx="648000" cy="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04" name="TextBox 103"/>
            <p:cNvSpPr txBox="1"/>
            <p:nvPr/>
          </p:nvSpPr>
          <p:spPr>
            <a:xfrm>
              <a:off x="4924425" y="4152900"/>
              <a:ext cx="306494" cy="3693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prstClr val="black"/>
                  </a:solidFill>
                </a:rPr>
                <a:t>h</a:t>
              </a:r>
            </a:p>
          </p:txBody>
        </p:sp>
        <p:sp>
          <p:nvSpPr>
            <p:cNvPr id="105" name="TextBox 104"/>
            <p:cNvSpPr txBox="1"/>
            <p:nvPr/>
          </p:nvSpPr>
          <p:spPr>
            <a:xfrm>
              <a:off x="5529471" y="4152900"/>
              <a:ext cx="237566" cy="3693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prstClr val="black"/>
                  </a:solidFill>
                </a:rPr>
                <a:t>i</a:t>
              </a:r>
            </a:p>
          </p:txBody>
        </p:sp>
        <p:cxnSp>
          <p:nvCxnSpPr>
            <p:cNvPr id="106" name="Straight Connector 105"/>
            <p:cNvCxnSpPr/>
            <p:nvPr/>
          </p:nvCxnSpPr>
          <p:spPr>
            <a:xfrm flipV="1">
              <a:off x="5064885" y="3901559"/>
              <a:ext cx="0" cy="25200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/>
          </p:nvCxnSpPr>
          <p:spPr>
            <a:xfrm flipV="1">
              <a:off x="5675094" y="3901559"/>
              <a:ext cx="0" cy="25200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13" name="TextBox 112"/>
            <p:cNvSpPr txBox="1"/>
            <p:nvPr/>
          </p:nvSpPr>
          <p:spPr>
            <a:xfrm>
              <a:off x="325102" y="1214735"/>
              <a:ext cx="951248" cy="461665"/>
            </a:xfrm>
            <a:prstGeom prst="rect">
              <a:avLst/>
            </a:prstGeom>
            <a:solidFill>
              <a:schemeClr val="accent1">
                <a:alpha val="10000"/>
              </a:schemeClr>
            </a:solidFill>
            <a:ln w="19050">
              <a:solidFill>
                <a:schemeClr val="accent1">
                  <a:alpha val="1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b="1" dirty="0" err="1" smtClean="0">
                  <a:solidFill>
                    <a:prstClr val="black">
                      <a:alpha val="15000"/>
                    </a:prst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sbin</a:t>
              </a:r>
              <a:endParaRPr lang="en-GB" sz="2400" b="1" dirty="0">
                <a:solidFill>
                  <a:prstClr val="black">
                    <a:alpha val="15000"/>
                  </a:prstClr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14" name="TextBox 113"/>
            <p:cNvSpPr txBox="1"/>
            <p:nvPr/>
          </p:nvSpPr>
          <p:spPr>
            <a:xfrm>
              <a:off x="1607802" y="1214735"/>
              <a:ext cx="951248" cy="461665"/>
            </a:xfrm>
            <a:prstGeom prst="rect">
              <a:avLst/>
            </a:prstGeom>
            <a:solidFill>
              <a:schemeClr val="accent1">
                <a:alpha val="10000"/>
              </a:schemeClr>
            </a:solidFill>
            <a:ln w="19050">
              <a:solidFill>
                <a:schemeClr val="accent1">
                  <a:alpha val="1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b="1" dirty="0" smtClean="0">
                  <a:solidFill>
                    <a:prstClr val="black">
                      <a:alpha val="15000"/>
                    </a:prst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dev</a:t>
              </a:r>
              <a:endParaRPr lang="en-GB" sz="2400" b="1" dirty="0">
                <a:solidFill>
                  <a:prstClr val="black">
                    <a:alpha val="15000"/>
                  </a:prstClr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15" name="TextBox 114"/>
            <p:cNvSpPr txBox="1"/>
            <p:nvPr/>
          </p:nvSpPr>
          <p:spPr>
            <a:xfrm>
              <a:off x="2890502" y="1214735"/>
              <a:ext cx="951248" cy="461665"/>
            </a:xfrm>
            <a:prstGeom prst="rect">
              <a:avLst/>
            </a:prstGeom>
            <a:solidFill>
              <a:schemeClr val="accent1">
                <a:alpha val="10000"/>
              </a:schemeClr>
            </a:solidFill>
            <a:ln w="19050">
              <a:solidFill>
                <a:schemeClr val="accent1">
                  <a:alpha val="1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b="1" dirty="0" err="1" smtClean="0">
                  <a:solidFill>
                    <a:prstClr val="black">
                      <a:alpha val="15000"/>
                    </a:prst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etc</a:t>
              </a:r>
              <a:endParaRPr lang="en-GB" sz="2400" b="1" dirty="0">
                <a:solidFill>
                  <a:prstClr val="black">
                    <a:alpha val="15000"/>
                  </a:prstClr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5455902" y="1214735"/>
              <a:ext cx="951248" cy="461665"/>
            </a:xfrm>
            <a:prstGeom prst="rect">
              <a:avLst/>
            </a:prstGeom>
            <a:solidFill>
              <a:schemeClr val="accent1">
                <a:alpha val="10000"/>
              </a:schemeClr>
            </a:solidFill>
            <a:ln w="19050">
              <a:solidFill>
                <a:schemeClr val="accent1">
                  <a:alpha val="1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b="1" dirty="0" err="1" smtClean="0">
                  <a:solidFill>
                    <a:prstClr val="black">
                      <a:alpha val="15000"/>
                    </a:prst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sbin</a:t>
              </a:r>
              <a:endParaRPr lang="en-GB" sz="2400" b="1" dirty="0">
                <a:solidFill>
                  <a:prstClr val="black">
                    <a:alpha val="15000"/>
                  </a:prstClr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17" name="TextBox 116"/>
            <p:cNvSpPr txBox="1"/>
            <p:nvPr/>
          </p:nvSpPr>
          <p:spPr>
            <a:xfrm>
              <a:off x="6738602" y="1214735"/>
              <a:ext cx="951248" cy="461665"/>
            </a:xfrm>
            <a:prstGeom prst="rect">
              <a:avLst/>
            </a:prstGeom>
            <a:solidFill>
              <a:schemeClr val="accent1">
                <a:alpha val="10000"/>
              </a:schemeClr>
            </a:solidFill>
            <a:ln w="19050">
              <a:solidFill>
                <a:schemeClr val="accent1">
                  <a:alpha val="1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b="1" dirty="0" err="1" smtClean="0">
                  <a:solidFill>
                    <a:prstClr val="black">
                      <a:alpha val="15000"/>
                    </a:prst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usr</a:t>
              </a:r>
              <a:endParaRPr lang="en-GB" sz="2400" b="1" dirty="0">
                <a:solidFill>
                  <a:prstClr val="black">
                    <a:alpha val="15000"/>
                  </a:prstClr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18" name="TextBox 117"/>
            <p:cNvSpPr txBox="1"/>
            <p:nvPr/>
          </p:nvSpPr>
          <p:spPr>
            <a:xfrm>
              <a:off x="8021302" y="1214735"/>
              <a:ext cx="951248" cy="461665"/>
            </a:xfrm>
            <a:prstGeom prst="rect">
              <a:avLst/>
            </a:prstGeom>
            <a:solidFill>
              <a:schemeClr val="accent1">
                <a:alpha val="10000"/>
              </a:schemeClr>
            </a:solidFill>
            <a:ln w="19050">
              <a:solidFill>
                <a:schemeClr val="accent1">
                  <a:alpha val="1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b="1" dirty="0" err="1" smtClean="0">
                  <a:solidFill>
                    <a:prstClr val="black">
                      <a:alpha val="15000"/>
                    </a:prst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var</a:t>
              </a:r>
              <a:endParaRPr lang="en-GB" sz="2400" b="1" dirty="0">
                <a:solidFill>
                  <a:prstClr val="black">
                    <a:alpha val="15000"/>
                  </a:prstClr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19" name="Straight Connector 118"/>
            <p:cNvCxnSpPr>
              <a:stCxn id="113" idx="0"/>
            </p:cNvCxnSpPr>
            <p:nvPr/>
          </p:nvCxnSpPr>
          <p:spPr>
            <a:xfrm flipV="1">
              <a:off x="800726" y="928835"/>
              <a:ext cx="0" cy="285900"/>
            </a:xfrm>
            <a:prstGeom prst="line">
              <a:avLst/>
            </a:prstGeom>
            <a:solidFill>
              <a:schemeClr val="accent1">
                <a:alpha val="10000"/>
              </a:schemeClr>
            </a:solidFill>
            <a:ln>
              <a:solidFill>
                <a:schemeClr val="accent1">
                  <a:alpha val="10000"/>
                </a:schemeClr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>
              <a:stCxn id="114" idx="0"/>
            </p:cNvCxnSpPr>
            <p:nvPr/>
          </p:nvCxnSpPr>
          <p:spPr>
            <a:xfrm flipV="1">
              <a:off x="2083426" y="938065"/>
              <a:ext cx="0" cy="276670"/>
            </a:xfrm>
            <a:prstGeom prst="line">
              <a:avLst/>
            </a:prstGeom>
            <a:solidFill>
              <a:schemeClr val="accent1">
                <a:alpha val="10000"/>
              </a:schemeClr>
            </a:solidFill>
            <a:ln>
              <a:solidFill>
                <a:schemeClr val="accent1">
                  <a:alpha val="10000"/>
                </a:schemeClr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>
              <a:stCxn id="115" idx="0"/>
            </p:cNvCxnSpPr>
            <p:nvPr/>
          </p:nvCxnSpPr>
          <p:spPr>
            <a:xfrm flipV="1">
              <a:off x="3366126" y="938065"/>
              <a:ext cx="0" cy="276670"/>
            </a:xfrm>
            <a:prstGeom prst="line">
              <a:avLst/>
            </a:prstGeom>
            <a:solidFill>
              <a:schemeClr val="accent1">
                <a:alpha val="10000"/>
              </a:schemeClr>
            </a:solidFill>
            <a:ln>
              <a:solidFill>
                <a:schemeClr val="accent1">
                  <a:alpha val="10000"/>
                </a:schemeClr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2" name="Straight Connector 121"/>
            <p:cNvCxnSpPr>
              <a:stCxn id="116" idx="0"/>
            </p:cNvCxnSpPr>
            <p:nvPr/>
          </p:nvCxnSpPr>
          <p:spPr>
            <a:xfrm flipV="1">
              <a:off x="5931526" y="938065"/>
              <a:ext cx="0" cy="276670"/>
            </a:xfrm>
            <a:prstGeom prst="line">
              <a:avLst/>
            </a:prstGeom>
            <a:solidFill>
              <a:schemeClr val="accent1">
                <a:alpha val="10000"/>
              </a:schemeClr>
            </a:solidFill>
            <a:ln>
              <a:solidFill>
                <a:schemeClr val="accent1">
                  <a:alpha val="10000"/>
                </a:schemeClr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>
              <a:stCxn id="117" idx="0"/>
            </p:cNvCxnSpPr>
            <p:nvPr/>
          </p:nvCxnSpPr>
          <p:spPr>
            <a:xfrm flipV="1">
              <a:off x="7214226" y="938065"/>
              <a:ext cx="0" cy="276670"/>
            </a:xfrm>
            <a:prstGeom prst="line">
              <a:avLst/>
            </a:prstGeom>
            <a:solidFill>
              <a:schemeClr val="accent1">
                <a:alpha val="10000"/>
              </a:schemeClr>
            </a:solidFill>
            <a:ln>
              <a:solidFill>
                <a:schemeClr val="accent1">
                  <a:alpha val="10000"/>
                </a:schemeClr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>
              <a:stCxn id="118" idx="0"/>
            </p:cNvCxnSpPr>
            <p:nvPr/>
          </p:nvCxnSpPr>
          <p:spPr>
            <a:xfrm flipV="1">
              <a:off x="8496926" y="914400"/>
              <a:ext cx="0" cy="300335"/>
            </a:xfrm>
            <a:prstGeom prst="line">
              <a:avLst/>
            </a:prstGeom>
            <a:solidFill>
              <a:schemeClr val="accent1">
                <a:alpha val="10000"/>
              </a:schemeClr>
            </a:solidFill>
            <a:ln>
              <a:solidFill>
                <a:schemeClr val="accent1">
                  <a:alpha val="10000"/>
                </a:schemeClr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/>
            <p:nvPr/>
          </p:nvCxnSpPr>
          <p:spPr>
            <a:xfrm flipH="1">
              <a:off x="800726" y="926047"/>
              <a:ext cx="7696200" cy="12018"/>
            </a:xfrm>
            <a:prstGeom prst="line">
              <a:avLst/>
            </a:prstGeom>
            <a:solidFill>
              <a:schemeClr val="accent1">
                <a:alpha val="10000"/>
              </a:schemeClr>
            </a:solidFill>
            <a:ln>
              <a:solidFill>
                <a:schemeClr val="accent1">
                  <a:alpha val="10000"/>
                </a:schemeClr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/>
          </p:nvCxnSpPr>
          <p:spPr>
            <a:xfrm flipV="1">
              <a:off x="4668502" y="609600"/>
              <a:ext cx="0" cy="32400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/>
          </p:nvCxnSpPr>
          <p:spPr>
            <a:xfrm flipV="1">
              <a:off x="4668502" y="886270"/>
              <a:ext cx="0" cy="32400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27" name="5-Point Star 126"/>
          <p:cNvSpPr/>
          <p:nvPr/>
        </p:nvSpPr>
        <p:spPr>
          <a:xfrm>
            <a:off x="3000375" y="4505218"/>
            <a:ext cx="288000" cy="288000"/>
          </a:xfrm>
          <a:prstGeom prst="star5">
            <a:avLst/>
          </a:prstGeom>
          <a:solidFill>
            <a:schemeClr val="bg1">
              <a:lumMod val="75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prstClr val="white"/>
              </a:solidFill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2950498" y="76200"/>
            <a:ext cx="3243004" cy="461665"/>
          </a:xfrm>
          <a:prstGeom prst="rect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GB" sz="2400" b="1" dirty="0" smtClean="0">
                <a:solidFill>
                  <a:prstClr val="black"/>
                </a:solidFill>
              </a:rPr>
              <a:t>File Reference - Relative</a:t>
            </a:r>
            <a:endParaRPr lang="en-GB" sz="2400" b="1" dirty="0">
              <a:solidFill>
                <a:prstClr val="black"/>
              </a:solidFill>
            </a:endParaRPr>
          </a:p>
        </p:txBody>
      </p:sp>
      <p:sp>
        <p:nvSpPr>
          <p:cNvPr id="147" name="TextBox 146"/>
          <p:cNvSpPr txBox="1"/>
          <p:nvPr/>
        </p:nvSpPr>
        <p:spPr>
          <a:xfrm>
            <a:off x="2981903" y="6136957"/>
            <a:ext cx="986167" cy="49244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accent3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GB" sz="2600" b="1" dirty="0" smtClean="0">
                <a:solidFill>
                  <a:prstClr val="black"/>
                </a:solidFill>
                <a:latin typeface="Courier New" panose="02070309020205020404" pitchFamily="49" charset="0"/>
              </a:rPr>
              <a:t>./..</a:t>
            </a:r>
            <a:endParaRPr lang="en-GB" sz="2600" b="1" dirty="0">
              <a:solidFill>
                <a:prstClr val="black"/>
              </a:solidFill>
              <a:latin typeface="Courier New" panose="02070309020205020404" pitchFamily="49" charset="0"/>
            </a:endParaRPr>
          </a:p>
        </p:txBody>
      </p:sp>
      <p:sp>
        <p:nvSpPr>
          <p:cNvPr id="2" name="Oval 1"/>
          <p:cNvSpPr/>
          <p:nvPr/>
        </p:nvSpPr>
        <p:spPr>
          <a:xfrm>
            <a:off x="4488225" y="2868975"/>
            <a:ext cx="360000" cy="360000"/>
          </a:xfrm>
          <a:prstGeom prst="ellipse">
            <a:avLst/>
          </a:prstGeom>
          <a:solidFill>
            <a:schemeClr val="accent3">
              <a:lumMod val="20000"/>
              <a:lumOff val="80000"/>
              <a:alpha val="7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prstClr val="white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9065" y="2632800"/>
            <a:ext cx="532410" cy="720000"/>
          </a:xfrm>
          <a:prstGeom prst="rect">
            <a:avLst/>
          </a:prstGeom>
        </p:spPr>
      </p:pic>
      <p:sp>
        <p:nvSpPr>
          <p:cNvPr id="128" name="TextBox 127"/>
          <p:cNvSpPr txBox="1"/>
          <p:nvPr/>
        </p:nvSpPr>
        <p:spPr>
          <a:xfrm>
            <a:off x="4791075" y="3733800"/>
            <a:ext cx="277640" cy="27699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19050">
            <a:solidFill>
              <a:schemeClr val="accent3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GB" sz="1200" b="1" dirty="0">
                <a:solidFill>
                  <a:prstClr val="black"/>
                </a:solidFill>
                <a:latin typeface="Courier New" panose="02070309020205020404" pitchFamily="49" charset="0"/>
              </a:rPr>
              <a:t>.</a:t>
            </a:r>
          </a:p>
        </p:txBody>
      </p:sp>
      <p:cxnSp>
        <p:nvCxnSpPr>
          <p:cNvPr id="131" name="Straight Connector 130"/>
          <p:cNvCxnSpPr>
            <a:stCxn id="67" idx="2"/>
            <a:endCxn id="87" idx="0"/>
          </p:cNvCxnSpPr>
          <p:nvPr/>
        </p:nvCxnSpPr>
        <p:spPr>
          <a:xfrm flipH="1">
            <a:off x="3370327" y="4194825"/>
            <a:ext cx="602224" cy="484093"/>
          </a:xfrm>
          <a:prstGeom prst="line">
            <a:avLst/>
          </a:prstGeom>
          <a:ln w="76200">
            <a:solidFill>
              <a:schemeClr val="accent3">
                <a:lumMod val="40000"/>
                <a:lumOff val="6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TextBox 134"/>
          <p:cNvSpPr txBox="1"/>
          <p:nvPr/>
        </p:nvSpPr>
        <p:spPr>
          <a:xfrm>
            <a:off x="76200" y="5181600"/>
            <a:ext cx="1380728" cy="369332"/>
          </a:xfrm>
          <a:prstGeom prst="rect">
            <a:avLst/>
          </a:prstGeom>
          <a:solidFill>
            <a:schemeClr val="bg2"/>
          </a:solidFill>
          <a:ln w="19050"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GB" b="1" dirty="0" smtClean="0">
                <a:solidFill>
                  <a:prstClr val="black"/>
                </a:solidFill>
              </a:rPr>
              <a:t>dick</a:t>
            </a:r>
            <a:r>
              <a:rPr lang="en-GB" dirty="0" smtClean="0">
                <a:solidFill>
                  <a:prstClr val="black"/>
                </a:solidFill>
              </a:rPr>
              <a:t> logs in .</a:t>
            </a:r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138" name="TextBox 137"/>
          <p:cNvSpPr txBox="1"/>
          <p:nvPr/>
        </p:nvSpPr>
        <p:spPr>
          <a:xfrm>
            <a:off x="76200" y="5181600"/>
            <a:ext cx="5379702" cy="369332"/>
          </a:xfrm>
          <a:prstGeom prst="rect">
            <a:avLst/>
          </a:prstGeom>
          <a:solidFill>
            <a:schemeClr val="bg2"/>
          </a:solidFill>
          <a:ln w="19050"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GB" b="1" dirty="0" smtClean="0">
                <a:solidFill>
                  <a:prstClr val="black"/>
                </a:solidFill>
              </a:rPr>
              <a:t>dick</a:t>
            </a:r>
            <a:r>
              <a:rPr lang="en-GB" dirty="0" smtClean="0">
                <a:solidFill>
                  <a:prstClr val="black"/>
                </a:solidFill>
              </a:rPr>
              <a:t> logs in … and makes his </a:t>
            </a:r>
            <a:r>
              <a:rPr lang="en-GB" b="1" dirty="0" smtClean="0">
                <a:solidFill>
                  <a:prstClr val="black"/>
                </a:solidFill>
              </a:rPr>
              <a:t>Working directory </a:t>
            </a:r>
            <a:r>
              <a:rPr lang="en-GB" b="1" dirty="0">
                <a:solidFill>
                  <a:prstClr val="black"/>
                </a:solidFill>
              </a:rPr>
              <a:t>d2 </a:t>
            </a:r>
            <a:r>
              <a:rPr lang="en-GB" dirty="0" smtClean="0">
                <a:solidFill>
                  <a:prstClr val="black"/>
                </a:solidFill>
              </a:rPr>
              <a:t>(“</a:t>
            </a:r>
            <a:r>
              <a:rPr lang="en-GB" b="1" dirty="0" smtClean="0">
                <a:solidFill>
                  <a:prstClr val="black"/>
                </a:solidFill>
              </a:rPr>
              <a:t>.</a:t>
            </a:r>
            <a:r>
              <a:rPr lang="en-GB" dirty="0" smtClean="0">
                <a:solidFill>
                  <a:prstClr val="black"/>
                </a:solidFill>
              </a:rPr>
              <a:t>”).</a:t>
            </a:r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76200" y="5181600"/>
            <a:ext cx="8672534" cy="646331"/>
          </a:xfrm>
          <a:prstGeom prst="rect">
            <a:avLst/>
          </a:prstGeom>
          <a:solidFill>
            <a:schemeClr val="bg2"/>
          </a:solidFill>
          <a:ln w="19050"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GB" dirty="0" smtClean="0">
                <a:solidFill>
                  <a:prstClr val="black"/>
                </a:solidFill>
              </a:rPr>
              <a:t>The </a:t>
            </a:r>
            <a:r>
              <a:rPr lang="en-GB" b="1" dirty="0" smtClean="0">
                <a:solidFill>
                  <a:prstClr val="black"/>
                </a:solidFill>
              </a:rPr>
              <a:t>path</a:t>
            </a:r>
            <a:r>
              <a:rPr lang="en-GB" dirty="0" smtClean="0">
                <a:solidFill>
                  <a:prstClr val="black"/>
                </a:solidFill>
              </a:rPr>
              <a:t> to </a:t>
            </a:r>
            <a:r>
              <a:rPr lang="en-GB" b="1" dirty="0" smtClean="0">
                <a:solidFill>
                  <a:prstClr val="black"/>
                </a:solidFill>
              </a:rPr>
              <a:t>e </a:t>
            </a:r>
            <a:r>
              <a:rPr lang="en-GB" dirty="0" smtClean="0">
                <a:solidFill>
                  <a:prstClr val="black"/>
                </a:solidFill>
              </a:rPr>
              <a:t>now requires the use of the </a:t>
            </a:r>
            <a:r>
              <a:rPr lang="en-GB" b="1" dirty="0" smtClean="0">
                <a:solidFill>
                  <a:prstClr val="black"/>
                </a:solidFill>
              </a:rPr>
              <a:t>double dot </a:t>
            </a:r>
            <a:r>
              <a:rPr lang="en-GB" dirty="0" smtClean="0">
                <a:solidFill>
                  <a:prstClr val="black"/>
                </a:solidFill>
              </a:rPr>
              <a:t>(“</a:t>
            </a:r>
            <a:r>
              <a:rPr lang="en-GB" b="1" dirty="0" smtClean="0">
                <a:solidFill>
                  <a:prstClr val="black"/>
                </a:solidFill>
              </a:rPr>
              <a:t>..</a:t>
            </a:r>
            <a:r>
              <a:rPr lang="en-GB" dirty="0" smtClean="0">
                <a:solidFill>
                  <a:prstClr val="black"/>
                </a:solidFill>
              </a:rPr>
              <a:t>”) convention for the </a:t>
            </a:r>
            <a:r>
              <a:rPr lang="en-GB" b="1" dirty="0" smtClean="0">
                <a:solidFill>
                  <a:prstClr val="black"/>
                </a:solidFill>
              </a:rPr>
              <a:t>directory</a:t>
            </a:r>
            <a:r>
              <a:rPr lang="en-GB" dirty="0" smtClean="0">
                <a:solidFill>
                  <a:prstClr val="black"/>
                </a:solidFill>
              </a:rPr>
              <a:t> above </a:t>
            </a:r>
            <a:r>
              <a:rPr lang="en-GB" b="1" dirty="0" smtClean="0">
                <a:solidFill>
                  <a:prstClr val="black"/>
                </a:solidFill>
              </a:rPr>
              <a:t>d2</a:t>
            </a:r>
            <a:r>
              <a:rPr lang="en-GB" dirty="0" smtClean="0">
                <a:solidFill>
                  <a:prstClr val="black"/>
                </a:solidFill>
              </a:rPr>
              <a:t> (“</a:t>
            </a:r>
            <a:r>
              <a:rPr lang="en-GB" b="1" dirty="0" smtClean="0">
                <a:solidFill>
                  <a:prstClr val="black"/>
                </a:solidFill>
              </a:rPr>
              <a:t>~dick</a:t>
            </a:r>
            <a:r>
              <a:rPr lang="en-GB" dirty="0" smtClean="0">
                <a:solidFill>
                  <a:prstClr val="black"/>
                </a:solidFill>
              </a:rPr>
              <a:t>”).</a:t>
            </a:r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5200650" y="3075801"/>
            <a:ext cx="370614" cy="27699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19050">
            <a:solidFill>
              <a:schemeClr val="accent3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GB" sz="1200" b="1" dirty="0" smtClean="0">
                <a:solidFill>
                  <a:prstClr val="black"/>
                </a:solidFill>
                <a:latin typeface="Courier New" panose="02070309020205020404" pitchFamily="49" charset="0"/>
              </a:rPr>
              <a:t>..</a:t>
            </a:r>
            <a:endParaRPr lang="en-GB" sz="1200" b="1" dirty="0">
              <a:solidFill>
                <a:prstClr val="black"/>
              </a:solidFill>
              <a:latin typeface="Courier New" panose="02070309020205020404" pitchFamily="49" charset="0"/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2981903" y="6136957"/>
            <a:ext cx="1587294" cy="49244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accent3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GB" sz="2600" b="1" dirty="0" smtClean="0">
                <a:solidFill>
                  <a:prstClr val="black"/>
                </a:solidFill>
                <a:latin typeface="Courier New" panose="02070309020205020404" pitchFamily="49" charset="0"/>
              </a:rPr>
              <a:t>./../d1</a:t>
            </a:r>
            <a:endParaRPr lang="en-GB" sz="2600" b="1" dirty="0">
              <a:solidFill>
                <a:prstClr val="black"/>
              </a:solidFill>
              <a:latin typeface="Courier New" panose="02070309020205020404" pitchFamily="49" charset="0"/>
            </a:endParaRPr>
          </a:p>
        </p:txBody>
      </p:sp>
      <p:sp>
        <p:nvSpPr>
          <p:cNvPr id="144" name="TextBox 143"/>
          <p:cNvSpPr txBox="1"/>
          <p:nvPr/>
        </p:nvSpPr>
        <p:spPr>
          <a:xfrm>
            <a:off x="2981903" y="6136957"/>
            <a:ext cx="1988045" cy="49244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accent3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GB" sz="2600" b="1" dirty="0" smtClean="0">
                <a:solidFill>
                  <a:prstClr val="black"/>
                </a:solidFill>
                <a:latin typeface="Courier New" panose="02070309020205020404" pitchFamily="49" charset="0"/>
              </a:rPr>
              <a:t>./../d1/e</a:t>
            </a:r>
            <a:endParaRPr lang="en-GB" sz="2600" b="1" dirty="0">
              <a:solidFill>
                <a:prstClr val="black"/>
              </a:solidFill>
              <a:latin typeface="Courier New" panose="02070309020205020404" pitchFamily="49" charset="0"/>
            </a:endParaRPr>
          </a:p>
        </p:txBody>
      </p:sp>
      <p:cxnSp>
        <p:nvCxnSpPr>
          <p:cNvPr id="145" name="Straight Connector 144"/>
          <p:cNvCxnSpPr>
            <a:stCxn id="68" idx="0"/>
            <a:endCxn id="31" idx="2"/>
          </p:cNvCxnSpPr>
          <p:nvPr/>
        </p:nvCxnSpPr>
        <p:spPr>
          <a:xfrm flipH="1" flipV="1">
            <a:off x="4671677" y="3248025"/>
            <a:ext cx="704825" cy="485135"/>
          </a:xfrm>
          <a:prstGeom prst="line">
            <a:avLst/>
          </a:prstGeom>
          <a:ln w="76200">
            <a:solidFill>
              <a:schemeClr val="accent3">
                <a:lumMod val="40000"/>
                <a:lumOff val="6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/>
          <p:cNvCxnSpPr>
            <a:stCxn id="31" idx="2"/>
            <a:endCxn id="67" idx="0"/>
          </p:cNvCxnSpPr>
          <p:nvPr/>
        </p:nvCxnSpPr>
        <p:spPr>
          <a:xfrm flipH="1">
            <a:off x="3972551" y="3248025"/>
            <a:ext cx="699126" cy="485135"/>
          </a:xfrm>
          <a:prstGeom prst="line">
            <a:avLst/>
          </a:prstGeom>
          <a:ln w="76200">
            <a:solidFill>
              <a:schemeClr val="accent3">
                <a:lumMod val="40000"/>
                <a:lumOff val="6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TextBox 147"/>
          <p:cNvSpPr txBox="1"/>
          <p:nvPr/>
        </p:nvSpPr>
        <p:spPr>
          <a:xfrm>
            <a:off x="579691" y="6183868"/>
            <a:ext cx="2344484" cy="369332"/>
          </a:xfrm>
          <a:prstGeom prst="rect">
            <a:avLst/>
          </a:prstGeom>
          <a:solidFill>
            <a:schemeClr val="bg2"/>
          </a:solidFill>
          <a:ln w="19050"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GB" dirty="0" smtClean="0">
                <a:solidFill>
                  <a:prstClr val="black"/>
                </a:solidFill>
              </a:rPr>
              <a:t>The “</a:t>
            </a:r>
            <a:r>
              <a:rPr lang="en-GB" b="1" dirty="0" smtClean="0">
                <a:solidFill>
                  <a:prstClr val="black"/>
                </a:solidFill>
              </a:rPr>
              <a:t>.</a:t>
            </a:r>
            <a:r>
              <a:rPr lang="en-GB" dirty="0" smtClean="0">
                <a:solidFill>
                  <a:prstClr val="black"/>
                </a:solidFill>
              </a:rPr>
              <a:t>” is optional, so:</a:t>
            </a:r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5019675" y="6207443"/>
            <a:ext cx="2444422" cy="369332"/>
          </a:xfrm>
          <a:prstGeom prst="rect">
            <a:avLst/>
          </a:prstGeom>
          <a:solidFill>
            <a:schemeClr val="bg2"/>
          </a:solidFill>
          <a:ln w="19050"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GB" dirty="0" smtClean="0">
                <a:solidFill>
                  <a:prstClr val="black"/>
                </a:solidFill>
              </a:rPr>
              <a:t>Is exactly equivalent to:</a:t>
            </a:r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150" name="TextBox 149"/>
          <p:cNvSpPr txBox="1"/>
          <p:nvPr/>
        </p:nvSpPr>
        <p:spPr>
          <a:xfrm>
            <a:off x="7502197" y="6172200"/>
            <a:ext cx="1587294" cy="49244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accent3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GB" sz="2600" b="1" dirty="0" smtClean="0">
                <a:solidFill>
                  <a:prstClr val="black"/>
                </a:solidFill>
                <a:latin typeface="Courier New" panose="02070309020205020404" pitchFamily="49" charset="0"/>
              </a:rPr>
              <a:t>../d1/e</a:t>
            </a:r>
            <a:endParaRPr lang="en-GB" sz="2600" b="1" dirty="0">
              <a:solidFill>
                <a:prstClr val="black"/>
              </a:solidFill>
              <a:latin typeface="Courier New" panose="02070309020205020404" pitchFamily="49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12410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156"/>
    </mc:Choice>
    <mc:Fallback xmlns="">
      <p:transition spd="slow" advTm="371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2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1" dur="20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146 -0.00301 L 0.22188 0.14144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667" y="7222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12 0.00417 L 0.07604 0.1375 " pathEditMode="relative" rAng="0" ptsTypes="AA">
                                      <p:cBhvr>
                                        <p:cTn id="27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46" y="66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2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41" dur="2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0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0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000"/>
                            </p:stCondLst>
                            <p:childTnLst>
                              <p:par>
                                <p:cTn id="4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20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2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6000"/>
                            </p:stCondLst>
                            <p:childTnLst>
                              <p:par>
                                <p:cTn id="5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2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2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8000"/>
                            </p:stCondLst>
                            <p:childTnLst>
                              <p:par>
                                <p:cTn id="6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2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2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2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2000"/>
                            </p:stCondLst>
                            <p:childTnLst>
                              <p:par>
                                <p:cTn id="7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20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4000"/>
                            </p:stCondLst>
                            <p:childTnLst>
                              <p:par>
                                <p:cTn id="7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20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2" grpId="0" animBg="1"/>
      <p:bldP spid="147" grpId="0" animBg="1"/>
      <p:bldP spid="2" grpId="0" animBg="1"/>
      <p:bldP spid="2" grpId="1" animBg="1"/>
      <p:bldP spid="128" grpId="0" animBg="1"/>
      <p:bldP spid="135" grpId="0" animBg="1"/>
      <p:bldP spid="135" grpId="1" animBg="1"/>
      <p:bldP spid="138" grpId="0" animBg="1"/>
      <p:bldP spid="138" grpId="1" animBg="1"/>
      <p:bldP spid="140" grpId="0" animBg="1"/>
      <p:bldP spid="141" grpId="0" animBg="1"/>
      <p:bldP spid="143" grpId="0" animBg="1"/>
      <p:bldP spid="144" grpId="0" animBg="1"/>
      <p:bldP spid="148" grpId="0" animBg="1"/>
      <p:bldP spid="149" grpId="0" animBg="1"/>
      <p:bldP spid="15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4935899"/>
            <a:ext cx="379459" cy="7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771454" y="457200"/>
            <a:ext cx="2114746" cy="369332"/>
          </a:xfrm>
          <a:prstGeom prst="rect">
            <a:avLst/>
          </a:prstGeom>
          <a:solidFill>
            <a:srgbClr val="FFFF00"/>
          </a:solidFill>
          <a:ln w="28575"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GB" dirty="0" smtClean="0"/>
              <a:t>Well … that is it folks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4547080" y="773668"/>
            <a:ext cx="3377720" cy="36933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28575"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GB" dirty="0" smtClean="0"/>
              <a:t>Just the acknowledgements to go: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1371600"/>
            <a:ext cx="532410" cy="720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38200" y="1295400"/>
            <a:ext cx="3273888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1400" dirty="0" smtClean="0"/>
              <a:t>Firstly, dear </a:t>
            </a:r>
            <a:r>
              <a:rPr lang="en-GB" sz="1400" b="1" dirty="0" smtClean="0"/>
              <a:t>dick</a:t>
            </a:r>
            <a:r>
              <a:rPr lang="en-GB" sz="1400" dirty="0" smtClean="0"/>
              <a:t>, for his vigilant research and copiously acts of </a:t>
            </a:r>
            <a:r>
              <a:rPr lang="en-GB" sz="1400" dirty="0"/>
              <a:t>random </a:t>
            </a:r>
            <a:r>
              <a:rPr lang="en-GB" sz="1400" dirty="0" smtClean="0"/>
              <a:t>violence</a:t>
            </a:r>
            <a:endParaRPr lang="en-GB" sz="1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2559700"/>
            <a:ext cx="542112" cy="720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38200" y="2430864"/>
            <a:ext cx="3276698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1400" dirty="0" smtClean="0"/>
              <a:t>And then constant </a:t>
            </a:r>
            <a:r>
              <a:rPr lang="en-GB" sz="1400" b="1" dirty="0" smtClean="0"/>
              <a:t>tom</a:t>
            </a:r>
            <a:r>
              <a:rPr lang="en-GB" sz="1400" dirty="0" smtClean="0"/>
              <a:t>, always ready to pour his endless understanding o’er  one’s darker moments</a:t>
            </a:r>
            <a:endParaRPr lang="en-GB" sz="1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3747800"/>
            <a:ext cx="720000" cy="7200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38200" y="3781772"/>
            <a:ext cx="3276698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1400" dirty="0" smtClean="0"/>
              <a:t>Not forgetting </a:t>
            </a:r>
            <a:r>
              <a:rPr lang="en-GB" sz="1400" b="1" dirty="0" smtClean="0"/>
              <a:t>jerry</a:t>
            </a:r>
            <a:r>
              <a:rPr lang="en-GB" sz="1400" dirty="0" smtClean="0"/>
              <a:t>, without whom, </a:t>
            </a:r>
            <a:r>
              <a:rPr lang="en-GB" sz="1400" b="1" dirty="0" smtClean="0"/>
              <a:t>tom</a:t>
            </a:r>
            <a:r>
              <a:rPr lang="en-GB" sz="1400" dirty="0"/>
              <a:t> </a:t>
            </a:r>
            <a:r>
              <a:rPr lang="en-GB" sz="1400" dirty="0" smtClean="0"/>
              <a:t>would lack so much focus</a:t>
            </a:r>
            <a:endParaRPr lang="en-GB" sz="1400" dirty="0"/>
          </a:p>
        </p:txBody>
      </p:sp>
      <p:sp>
        <p:nvSpPr>
          <p:cNvPr id="12" name="TextBox 11"/>
          <p:cNvSpPr txBox="1"/>
          <p:nvPr/>
        </p:nvSpPr>
        <p:spPr>
          <a:xfrm>
            <a:off x="838200" y="4917235"/>
            <a:ext cx="3276698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1400" dirty="0" smtClean="0"/>
              <a:t>And </a:t>
            </a:r>
            <a:r>
              <a:rPr lang="en-GB" sz="1400" b="1" dirty="0" err="1" smtClean="0"/>
              <a:t>fred</a:t>
            </a:r>
            <a:r>
              <a:rPr lang="en-GB" sz="1400" dirty="0" smtClean="0"/>
              <a:t>! His inestimable depths of analytic comprehension were employed to the full</a:t>
            </a:r>
            <a:endParaRPr lang="en-GB" sz="14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1371600"/>
            <a:ext cx="545451" cy="720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2559700"/>
            <a:ext cx="1345992" cy="720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3747800"/>
            <a:ext cx="729693" cy="7200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4935899"/>
            <a:ext cx="960000" cy="7200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5641512" y="1295400"/>
            <a:ext cx="3426288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1400" dirty="0" smtClean="0"/>
              <a:t>Always </a:t>
            </a:r>
            <a:r>
              <a:rPr lang="en-GB" sz="1400" b="1" dirty="0" smtClean="0"/>
              <a:t>Muddy</a:t>
            </a:r>
            <a:r>
              <a:rPr lang="en-GB" sz="1400" dirty="0" smtClean="0"/>
              <a:t>! Without whose uninterruptable flow of wise thoughts, life would have so little pattern</a:t>
            </a:r>
            <a:endParaRPr lang="en-GB" sz="1400" dirty="0"/>
          </a:p>
        </p:txBody>
      </p:sp>
      <p:sp>
        <p:nvSpPr>
          <p:cNvPr id="18" name="TextBox 17"/>
          <p:cNvSpPr txBox="1"/>
          <p:nvPr/>
        </p:nvSpPr>
        <p:spPr>
          <a:xfrm>
            <a:off x="5641512" y="4711005"/>
            <a:ext cx="3426288" cy="138499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1400" dirty="0" smtClean="0"/>
              <a:t>And finally, but by no means lastly … </a:t>
            </a:r>
            <a:r>
              <a:rPr lang="en-GB" sz="1400" b="1" dirty="0" err="1" smtClean="0"/>
              <a:t>Howlin’s</a:t>
            </a:r>
            <a:r>
              <a:rPr lang="en-GB" sz="1400" b="1" dirty="0" smtClean="0"/>
              <a:t> Little Red Rooster</a:t>
            </a:r>
            <a:r>
              <a:rPr lang="en-GB" sz="1400" dirty="0" smtClean="0"/>
              <a:t>, tirelessly crowing the day … never missing a single solar revolution … talking of revolutions … any news? Been a long wait since the initial announcement in </a:t>
            </a:r>
            <a:r>
              <a:rPr lang="en-GB" sz="1400" b="1" dirty="0" smtClean="0"/>
              <a:t>‘64 </a:t>
            </a:r>
            <a:r>
              <a:rPr lang="en-GB" sz="1400" dirty="0" smtClean="0"/>
              <a:t>don’t you know!</a:t>
            </a:r>
            <a:endParaRPr lang="en-GB" sz="1400" dirty="0"/>
          </a:p>
        </p:txBody>
      </p:sp>
      <p:sp>
        <p:nvSpPr>
          <p:cNvPr id="19" name="TextBox 18"/>
          <p:cNvSpPr txBox="1"/>
          <p:nvPr/>
        </p:nvSpPr>
        <p:spPr>
          <a:xfrm>
            <a:off x="5641512" y="3541693"/>
            <a:ext cx="3426288" cy="9541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1400" dirty="0" smtClean="0"/>
              <a:t>And </a:t>
            </a:r>
            <a:r>
              <a:rPr lang="en-GB" sz="1400" b="1" dirty="0" err="1" smtClean="0"/>
              <a:t>Howlin</a:t>
            </a:r>
            <a:r>
              <a:rPr lang="en-GB" sz="1400" b="1" dirty="0" smtClean="0"/>
              <a:t>’</a:t>
            </a:r>
            <a:r>
              <a:rPr lang="en-GB" sz="1400" dirty="0" smtClean="0"/>
              <a:t>! With his every ready lustful spoonful … pitching through the night with his numerous hedonic partners … </a:t>
            </a:r>
            <a:r>
              <a:rPr lang="en-GB" sz="1400" dirty="0" err="1" smtClean="0"/>
              <a:t>wanging</a:t>
            </a:r>
            <a:r>
              <a:rPr lang="en-GB" sz="1400" dirty="0" smtClean="0"/>
              <a:t> multiply and doodling with affection</a:t>
            </a:r>
            <a:endParaRPr lang="en-GB" sz="1400" dirty="0"/>
          </a:p>
        </p:txBody>
      </p:sp>
      <p:sp>
        <p:nvSpPr>
          <p:cNvPr id="20" name="TextBox 19"/>
          <p:cNvSpPr txBox="1"/>
          <p:nvPr/>
        </p:nvSpPr>
        <p:spPr>
          <a:xfrm>
            <a:off x="5641512" y="2322493"/>
            <a:ext cx="3426288" cy="9541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1400" dirty="0" smtClean="0"/>
              <a:t>And, of course, </a:t>
            </a:r>
            <a:r>
              <a:rPr lang="en-GB" sz="1400" b="1" dirty="0" smtClean="0"/>
              <a:t>Muddy</a:t>
            </a:r>
            <a:r>
              <a:rPr lang="en-GB" sz="1400" dirty="0" smtClean="0"/>
              <a:t>’s </a:t>
            </a:r>
            <a:r>
              <a:rPr lang="en-GB" sz="1400" b="1" dirty="0" smtClean="0"/>
              <a:t>black cat bone</a:t>
            </a:r>
            <a:r>
              <a:rPr lang="en-GB" sz="1400" dirty="0" smtClean="0"/>
              <a:t> … ably fortified by his </a:t>
            </a:r>
            <a:r>
              <a:rPr lang="en-GB" sz="1400" b="1" dirty="0" smtClean="0"/>
              <a:t>mojo</a:t>
            </a:r>
            <a:r>
              <a:rPr lang="en-GB" sz="1400" dirty="0" smtClean="0"/>
              <a:t> and his valued associate </a:t>
            </a:r>
            <a:r>
              <a:rPr lang="en-GB" sz="1400" b="1" dirty="0" smtClean="0"/>
              <a:t>John</a:t>
            </a:r>
            <a:r>
              <a:rPr lang="en-GB" sz="1400" dirty="0" smtClean="0"/>
              <a:t> (the </a:t>
            </a:r>
            <a:r>
              <a:rPr lang="en-GB" sz="1400" b="1" dirty="0" err="1" smtClean="0"/>
              <a:t>Conqueroo</a:t>
            </a:r>
            <a:r>
              <a:rPr lang="en-GB" sz="1400" dirty="0" smtClean="0"/>
              <a:t>), all working assiduously for “</a:t>
            </a:r>
            <a:r>
              <a:rPr lang="en-GB" sz="1400" b="1" dirty="0" smtClean="0"/>
              <a:t>the cause</a:t>
            </a:r>
            <a:r>
              <a:rPr lang="en-GB" sz="1400" dirty="0" smtClean="0"/>
              <a:t>”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1758537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255"/>
    </mc:Choice>
    <mc:Fallback xmlns="">
      <p:transition spd="slow" advTm="13255"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7|3.7|6.6|8.6|15.5|10.4|7|2.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3.9|8.1|3.3|3|12.2|4.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.9|3.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8|15.7|4.2|2.8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.2|11.3|23.6|3.4|3.4|13.8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|4.8|5.7|5.6|9.8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6|11.3|14.3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1920</TotalTime>
  <Words>1085</Words>
  <Application>Microsoft Office PowerPoint</Application>
  <PresentationFormat>On-screen Show (4:3)</PresentationFormat>
  <Paragraphs>444</Paragraphs>
  <Slides>8</Slides>
  <Notes>8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dpjudge</dc:creator>
  <cp:lastModifiedBy>dpjudge</cp:lastModifiedBy>
  <cp:revision>87</cp:revision>
  <dcterms:created xsi:type="dcterms:W3CDTF">2006-08-16T00:00:00Z</dcterms:created>
  <dcterms:modified xsi:type="dcterms:W3CDTF">2018-06-26T16:50:22Z</dcterms:modified>
</cp:coreProperties>
</file>